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5"/>
  </p:sldMasterIdLst>
  <p:notesMasterIdLst>
    <p:notesMasterId r:id="rId30"/>
  </p:notesMasterIdLst>
  <p:sldIdLst>
    <p:sldId id="4402" r:id="rId6"/>
    <p:sldId id="2147471250" r:id="rId7"/>
    <p:sldId id="10757" r:id="rId8"/>
    <p:sldId id="2147471236" r:id="rId9"/>
    <p:sldId id="10756" r:id="rId10"/>
    <p:sldId id="10764" r:id="rId11"/>
    <p:sldId id="10761" r:id="rId12"/>
    <p:sldId id="2147471248" r:id="rId13"/>
    <p:sldId id="10765" r:id="rId14"/>
    <p:sldId id="2147471238" r:id="rId15"/>
    <p:sldId id="2147471247" r:id="rId16"/>
    <p:sldId id="10759" r:id="rId17"/>
    <p:sldId id="2147471240" r:id="rId18"/>
    <p:sldId id="2147471251" r:id="rId19"/>
    <p:sldId id="2147471241" r:id="rId20"/>
    <p:sldId id="2147471245" r:id="rId21"/>
    <p:sldId id="10758" r:id="rId22"/>
    <p:sldId id="10760" r:id="rId23"/>
    <p:sldId id="279" r:id="rId24"/>
    <p:sldId id="10763" r:id="rId25"/>
    <p:sldId id="263" r:id="rId26"/>
    <p:sldId id="266" r:id="rId27"/>
    <p:sldId id="10766" r:id="rId28"/>
    <p:sldId id="214747124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4EA82A2-FF79-2AB6-FB67-77D40D916D01}" name="Chanvin, Alice" initials="CA" userId="S::alice.chanvin@aspentech.com::49dbad9c-7fc2-4f69-a5cc-7d26ce92235c"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Donna Marcotte" initials="D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E2EDFF"/>
    <a:srgbClr val="E6F0FF"/>
    <a:srgbClr val="BAD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039B38-7548-45B3-8839-000D92A8ECF3}" v="126" dt="2023-01-12T10:02:35.837"/>
    <p1510:client id="{431986DE-8331-4F85-89A1-890D3609E70D}" v="13" dt="2023-01-12T09:43:50.013"/>
    <p1510:client id="{81DFE449-3004-4E5B-BE66-1CE3A6B29234}" v="636" dt="2023-01-11T12:40:49.603"/>
    <p1510:client id="{9068B3DD-BA1C-BD10-6155-A9991E9928DB}" v="245" dt="2023-01-11T16:15:19.8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578" autoAdjust="0"/>
    <p:restoredTop sz="95297" autoAdjust="0"/>
  </p:normalViewPr>
  <p:slideViewPr>
    <p:cSldViewPr snapToGrid="0">
      <p:cViewPr varScale="1">
        <p:scale>
          <a:sx n="76" d="100"/>
          <a:sy n="76" d="100"/>
        </p:scale>
        <p:origin x="54" y="2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37" Type="http://schemas.microsoft.com/office/2018/10/relationships/authors" Target="author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commentAuthors" Target="commentAuthor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sv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FD974D-D02E-4C73-9087-7518893B4577}" type="datetimeFigureOut">
              <a:rPr lang="en-US" smtClean="0"/>
              <a:t>6/1/2023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ADC90-17A0-410C-8760-41D36991F637}" type="slidenum">
              <a:rPr lang="en-US" smtClean="0"/>
              <a:t>‹#›</a:t>
            </a:fld>
            <a:endParaRPr lang="en-US"/>
          </a:p>
        </p:txBody>
      </p:sp>
    </p:spTree>
    <p:extLst>
      <p:ext uri="{BB962C8B-B14F-4D97-AF65-F5344CB8AC3E}">
        <p14:creationId xmlns:p14="http://schemas.microsoft.com/office/powerpoint/2010/main" val="3641048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en.wikipedia.org/wiki/fr:Creative_Commons"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creativecommons.org/licenses/by-sa/3.0/deed.fr"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FADC90-17A0-410C-8760-41D36991F637}" type="slidenum">
              <a:rPr lang="en-US" smtClean="0"/>
              <a:t>4</a:t>
            </a:fld>
            <a:endParaRPr lang="en-US"/>
          </a:p>
        </p:txBody>
      </p:sp>
    </p:spTree>
    <p:extLst>
      <p:ext uri="{BB962C8B-B14F-4D97-AF65-F5344CB8AC3E}">
        <p14:creationId xmlns:p14="http://schemas.microsoft.com/office/powerpoint/2010/main" val="2105955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hangingPunct="0"/>
            <a:r>
              <a:rPr lang="en-US" sz="1200" kern="1200" dirty="0">
                <a:solidFill>
                  <a:schemeClr val="tx1"/>
                </a:solidFill>
                <a:effectLst/>
                <a:latin typeface="+mn-lt"/>
                <a:ea typeface="+mn-ea"/>
                <a:cs typeface="+mn-cs"/>
              </a:rPr>
              <a:t>The feature/interpretation/representation/properties knowledge hierarchy (referred to informally as "FIRP") is a new concept in RESQML; it makes data organization more precise and data exchange more efficient. To establish a “knowledge hierarchy,” asset team members specify relationships between instances of data objects using a RESMQL mechanism called a data object reference (DOR</a:t>
            </a:r>
            <a:endParaRPr lang="fr-FR" sz="1200" dirty="0"/>
          </a:p>
        </p:txBody>
      </p:sp>
      <p:sp>
        <p:nvSpPr>
          <p:cNvPr id="4" name="Slide Number Placeholder 3"/>
          <p:cNvSpPr>
            <a:spLocks noGrp="1"/>
          </p:cNvSpPr>
          <p:nvPr>
            <p:ph type="sldNum" sz="quarter" idx="5"/>
          </p:nvPr>
        </p:nvSpPr>
        <p:spPr/>
        <p:txBody>
          <a:bodyPr/>
          <a:lstStyle/>
          <a:p>
            <a:fld id="{7044E104-9846-4B60-BC05-F08417E5492A}" type="slidenum">
              <a:rPr lang="en-GB" smtClean="0"/>
              <a:pPr/>
              <a:t>5</a:t>
            </a:fld>
            <a:endParaRPr lang="en-GB"/>
          </a:p>
        </p:txBody>
      </p:sp>
    </p:spTree>
    <p:extLst>
      <p:ext uri="{BB962C8B-B14F-4D97-AF65-F5344CB8AC3E}">
        <p14:creationId xmlns:p14="http://schemas.microsoft.com/office/powerpoint/2010/main" val="839192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hangingPunct="0"/>
            <a:r>
              <a:rPr lang="en-US" sz="1200" b="1" kern="1200" dirty="0">
                <a:solidFill>
                  <a:schemeClr val="tx1"/>
                </a:solidFill>
                <a:effectLst/>
                <a:latin typeface="+mn-lt"/>
                <a:ea typeface="+mn-ea"/>
                <a:cs typeface="+mn-cs"/>
              </a:rPr>
              <a:t>example (beginning at the left), the feature (UUID 0000) has 2 interpretations (UUIDs 0001 and 1001); interpretation 0001 has 2 representations (UUIDs 0002 and 1002), and representation 0002 has 2 properties (UUIDs 0003 and 1003). </a:t>
            </a:r>
            <a:endParaRPr lang="en-US" sz="1200" b="1" kern="1200">
              <a:solidFill>
                <a:schemeClr val="tx1"/>
              </a:solidFill>
              <a:effectLst/>
              <a:latin typeface="+mn-lt"/>
              <a:ea typeface="+mn-ea"/>
              <a:cs typeface="+mn-cs"/>
            </a:endParaRPr>
          </a:p>
          <a:p>
            <a:endParaRPr lang="en-US"/>
          </a:p>
          <a:p>
            <a:r>
              <a:rPr lang="en-US"/>
              <a:t>Object-relationship in XML</a:t>
            </a:r>
          </a:p>
          <a:p>
            <a:pPr lvl="1"/>
            <a:r>
              <a:rPr lang="en-US"/>
              <a:t>Use of object references</a:t>
            </a:r>
          </a:p>
          <a:p>
            <a:pPr lvl="1"/>
            <a:r>
              <a:rPr lang="en-US"/>
              <a:t>Objects must be uniquely identified</a:t>
            </a:r>
          </a:p>
          <a:p>
            <a:pPr lvl="1"/>
            <a:r>
              <a:rPr lang="en-US"/>
              <a:t>Designate relationships between the objects</a:t>
            </a:r>
          </a:p>
          <a:p>
            <a:pPr lvl="1"/>
            <a:r>
              <a:rPr lang="en-US"/>
              <a:t>Group together related objects as collections,  "package" </a:t>
            </a:r>
          </a:p>
          <a:p>
            <a:pPr hangingPunct="0"/>
            <a:endParaRPr lang="fr-FR" sz="1200" b="1" kern="1200">
              <a:solidFill>
                <a:schemeClr val="tx1"/>
              </a:solidFill>
              <a:effectLst/>
              <a:latin typeface="+mn-lt"/>
              <a:ea typeface="+mn-ea"/>
              <a:cs typeface="+mn-cs"/>
            </a:endParaRPr>
          </a:p>
          <a:p>
            <a:pPr hangingPunct="0"/>
            <a:r>
              <a:rPr lang="en-US" sz="1200" b="1" kern="1200" dirty="0">
                <a:solidFill>
                  <a:schemeClr val="tx1"/>
                </a:solidFill>
                <a:effectLst/>
                <a:latin typeface="+mn-lt"/>
                <a:ea typeface="+mn-ea"/>
                <a:cs typeface="+mn-cs"/>
              </a:rPr>
              <a:t> </a:t>
            </a:r>
            <a:endParaRPr lang="fr-FR" sz="1200" b="1"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11FADC90-17A0-410C-8760-41D36991F637}" type="slidenum">
              <a:rPr lang="en-US" smtClean="0"/>
              <a:t>6</a:t>
            </a:fld>
            <a:endParaRPr lang="en-US"/>
          </a:p>
        </p:txBody>
      </p:sp>
    </p:spTree>
    <p:extLst>
      <p:ext uri="{BB962C8B-B14F-4D97-AF65-F5344CB8AC3E}">
        <p14:creationId xmlns:p14="http://schemas.microsoft.com/office/powerpoint/2010/main" val="19900917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FADC90-17A0-410C-8760-41D36991F637}" type="slidenum">
              <a:rPr lang="en-US" smtClean="0"/>
              <a:t>9</a:t>
            </a:fld>
            <a:endParaRPr lang="en-US"/>
          </a:p>
        </p:txBody>
      </p:sp>
    </p:spTree>
    <p:extLst>
      <p:ext uri="{BB962C8B-B14F-4D97-AF65-F5344CB8AC3E}">
        <p14:creationId xmlns:p14="http://schemas.microsoft.com/office/powerpoint/2010/main" val="2203485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FADC90-17A0-410C-8760-41D36991F637}" type="slidenum">
              <a:rPr lang="en-US" smtClean="0"/>
              <a:t>10</a:t>
            </a:fld>
            <a:endParaRPr lang="en-US"/>
          </a:p>
        </p:txBody>
      </p:sp>
    </p:spTree>
    <p:extLst>
      <p:ext uri="{BB962C8B-B14F-4D97-AF65-F5344CB8AC3E}">
        <p14:creationId xmlns:p14="http://schemas.microsoft.com/office/powerpoint/2010/main" val="497004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FADC90-17A0-410C-8760-41D36991F637}" type="slidenum">
              <a:rPr lang="en-US" smtClean="0"/>
              <a:t>12</a:t>
            </a:fld>
            <a:endParaRPr lang="en-US"/>
          </a:p>
        </p:txBody>
      </p:sp>
    </p:spTree>
    <p:extLst>
      <p:ext uri="{BB962C8B-B14F-4D97-AF65-F5344CB8AC3E}">
        <p14:creationId xmlns:p14="http://schemas.microsoft.com/office/powerpoint/2010/main" val="1311527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altLang="fr-FR" dirty="0">
                <a:ea typeface="ヒラギノ角ゴ Pro W3"/>
                <a:cs typeface="ヒラギノ角ゴ Pro W3"/>
              </a:rPr>
              <a:t>Container </a:t>
            </a:r>
            <a:r>
              <a:rPr lang="fr-FR" altLang="fr-FR" dirty="0" err="1">
                <a:ea typeface="ヒラギノ角ゴ Pro W3"/>
                <a:cs typeface="ヒラギノ角ゴ Pro W3"/>
              </a:rPr>
              <a:t>ship</a:t>
            </a:r>
            <a:r>
              <a:rPr lang="fr-FR" altLang="fr-FR" dirty="0">
                <a:ea typeface="ヒラギノ角ゴ Pro W3"/>
                <a:cs typeface="ヒラギノ角ゴ Pro W3"/>
              </a:rPr>
              <a:t> photo </a:t>
            </a:r>
            <a:r>
              <a:rPr lang="fr-FR" altLang="fr-FR" dirty="0" err="1">
                <a:ea typeface="ヒラギノ角ゴ Pro W3"/>
                <a:cs typeface="ヒラギノ角ゴ Pro W3"/>
              </a:rPr>
              <a:t>from</a:t>
            </a:r>
            <a:r>
              <a:rPr lang="fr-FR" altLang="fr-FR" dirty="0">
                <a:ea typeface="ヒラギノ角ゴ Pro W3"/>
                <a:cs typeface="ヒラギノ角ゴ Pro W3"/>
              </a:rPr>
              <a:t> </a:t>
            </a:r>
            <a:r>
              <a:rPr lang="fr-FR" altLang="fr-FR" dirty="0" err="1">
                <a:ea typeface="ヒラギノ角ゴ Pro W3"/>
                <a:cs typeface="ヒラギノ角ゴ Pro W3"/>
              </a:rPr>
              <a:t>wikipedia</a:t>
            </a:r>
            <a:r>
              <a:rPr lang="fr-FR" altLang="fr-FR" dirty="0">
                <a:ea typeface="ヒラギノ角ゴ Pro W3"/>
                <a:cs typeface="ヒラギノ角ゴ Pro W3"/>
              </a:rPr>
              <a:t> : http://fr.wikipedia.org/wiki/Fichier:CMA_CGM_Marco_Polo_arriving_Port_of_Hamburg_-_16._01._2014.jpg</a:t>
            </a:r>
          </a:p>
          <a:p>
            <a:r>
              <a:rPr lang="fr-FR" altLang="fr-FR" dirty="0">
                <a:ea typeface="ヒラギノ角ゴ Pro W3"/>
                <a:cs typeface="ヒラギノ角ゴ Pro W3"/>
              </a:rPr>
              <a:t>Licence : </a:t>
            </a:r>
            <a:r>
              <a:rPr lang="fr-FR" altLang="fr-FR" dirty="0" err="1">
                <a:ea typeface="ヒラギノ角ゴ Pro W3"/>
                <a:cs typeface="ヒラギノ角ゴ Pro W3"/>
                <a:hlinkClick r:id="rId3" tooltip="w:fr:Creative Commons"/>
              </a:rPr>
              <a:t>Creative</a:t>
            </a:r>
            <a:r>
              <a:rPr lang="fr-FR" altLang="fr-FR" dirty="0">
                <a:ea typeface="ヒラギノ角ゴ Pro W3"/>
                <a:cs typeface="ヒラギノ角ゴ Pro W3"/>
                <a:hlinkClick r:id="rId3" tooltip="w:fr:Creative Commons"/>
              </a:rPr>
              <a:t> Commons</a:t>
            </a:r>
            <a:r>
              <a:rPr lang="fr-FR" altLang="fr-FR" dirty="0">
                <a:ea typeface="ヒラギノ角ゴ Pro W3"/>
                <a:cs typeface="ヒラギノ角ゴ Pro W3"/>
              </a:rPr>
              <a:t> </a:t>
            </a:r>
            <a:r>
              <a:rPr lang="fr-FR" altLang="fr-FR" dirty="0">
                <a:ea typeface="ヒラギノ角ゴ Pro W3"/>
                <a:cs typeface="ヒラギノ角ゴ Pro W3"/>
                <a:hlinkClick r:id="rId4"/>
              </a:rPr>
              <a:t>paternité – partage à l’identique 3.0 (non transposée)</a:t>
            </a:r>
            <a:endParaRPr lang="fr-FR" altLang="fr-FR" dirty="0">
              <a:ea typeface="ヒラギノ角ゴ Pro W3"/>
              <a:cs typeface="ヒラギノ角ゴ Pro W3"/>
            </a:endParaRPr>
          </a:p>
          <a:p>
            <a:endParaRPr lang="fr-FR" dirty="0"/>
          </a:p>
        </p:txBody>
      </p:sp>
      <p:sp>
        <p:nvSpPr>
          <p:cNvPr id="4" name="Espace réservé du numéro de diapositive 3"/>
          <p:cNvSpPr>
            <a:spLocks noGrp="1"/>
          </p:cNvSpPr>
          <p:nvPr>
            <p:ph type="sldNum" sz="quarter" idx="10"/>
          </p:nvPr>
        </p:nvSpPr>
        <p:spPr/>
        <p:txBody>
          <a:bodyPr/>
          <a:lstStyle/>
          <a:p>
            <a:fld id="{EF4ED259-79A7-41D6-AA5D-F1AD44C5DAE6}" type="slidenum">
              <a:rPr lang="en-GB" smtClean="0"/>
              <a:pPr/>
              <a:t>19</a:t>
            </a:fld>
            <a:endParaRPr lang="en-GB"/>
          </a:p>
        </p:txBody>
      </p:sp>
    </p:spTree>
    <p:extLst>
      <p:ext uri="{BB962C8B-B14F-4D97-AF65-F5344CB8AC3E}">
        <p14:creationId xmlns:p14="http://schemas.microsoft.com/office/powerpoint/2010/main" val="37445222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EF4ED259-79A7-41D6-AA5D-F1AD44C5DAE6}" type="slidenum">
              <a:rPr lang="en-GB" smtClean="0"/>
              <a:pPr/>
              <a:t>21</a:t>
            </a:fld>
            <a:endParaRPr lang="en-GB"/>
          </a:p>
        </p:txBody>
      </p:sp>
    </p:spTree>
    <p:extLst>
      <p:ext uri="{BB962C8B-B14F-4D97-AF65-F5344CB8AC3E}">
        <p14:creationId xmlns:p14="http://schemas.microsoft.com/office/powerpoint/2010/main" val="38370533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282433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dirty="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840072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dirty="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2322992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dirty="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33359630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dirty="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Tree>
    <p:extLst>
      <p:ext uri="{BB962C8B-B14F-4D97-AF65-F5344CB8AC3E}">
        <p14:creationId xmlns:p14="http://schemas.microsoft.com/office/powerpoint/2010/main" val="15455588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dirty="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Tree>
    <p:extLst>
      <p:ext uri="{BB962C8B-B14F-4D97-AF65-F5344CB8AC3E}">
        <p14:creationId xmlns:p14="http://schemas.microsoft.com/office/powerpoint/2010/main" val="21621148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dirty="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36440044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dirty="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25974381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dirty="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dirty="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dirty="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dirty="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22482430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dirty="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13507991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3732064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1436678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2773921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0BA80-F293-4013-9891-A4B63EB1E9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2D9F5A2-017F-449F-8570-8069ED0F49A0}"/>
              </a:ext>
            </a:extLst>
          </p:cNvPr>
          <p:cNvSpPr>
            <a:spLocks noGrp="1"/>
          </p:cNvSpPr>
          <p:nvPr>
            <p:ph type="subTitle" idx="1"/>
          </p:nvPr>
        </p:nvSpPr>
        <p:spPr>
          <a:xfrm>
            <a:off x="1524000" y="3602037"/>
            <a:ext cx="9144000" cy="1655763"/>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A1B17E4-7133-4684-BF63-BB17F82A6E41}"/>
              </a:ext>
            </a:extLst>
          </p:cNvPr>
          <p:cNvSpPr>
            <a:spLocks noGrp="1"/>
          </p:cNvSpPr>
          <p:nvPr>
            <p:ph type="dt" sz="half" idx="10"/>
          </p:nvPr>
        </p:nvSpPr>
        <p:spPr/>
        <p:txBody>
          <a:bodyPr/>
          <a:lstStyle/>
          <a:p>
            <a:fld id="{AE3EC4F5-8CF5-47B1-BA2E-11BBB8BC721E}" type="datetimeFigureOut">
              <a:rPr lang="en-US" smtClean="0"/>
              <a:t>6/1/2023</a:t>
            </a:fld>
            <a:endParaRPr lang="en-US" dirty="0"/>
          </a:p>
        </p:txBody>
      </p:sp>
      <p:sp>
        <p:nvSpPr>
          <p:cNvPr id="5" name="Footer Placeholder 4">
            <a:extLst>
              <a:ext uri="{FF2B5EF4-FFF2-40B4-BE49-F238E27FC236}">
                <a16:creationId xmlns:a16="http://schemas.microsoft.com/office/drawing/2014/main" id="{B286C060-2DD2-4E99-A7A2-4158B8E2C9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23D472-F1D7-40B3-8505-4076BEDA4ED1}"/>
              </a:ext>
            </a:extLst>
          </p:cNvPr>
          <p:cNvSpPr>
            <a:spLocks noGrp="1"/>
          </p:cNvSpPr>
          <p:nvPr>
            <p:ph type="sldNum" sz="quarter" idx="12"/>
          </p:nvPr>
        </p:nvSpPr>
        <p:spPr>
          <a:xfrm>
            <a:off x="695324" y="6596187"/>
            <a:ext cx="126638" cy="217625"/>
          </a:xfrm>
        </p:spPr>
        <p:txBody>
          <a:bodyPr/>
          <a:lstStyle/>
          <a:p>
            <a:fld id="{829BFC3A-4A5D-491A-8D6B-2DD559B08B14}" type="slidenum">
              <a:rPr lang="en-US" smtClean="0"/>
              <a:t>‹#›</a:t>
            </a:fld>
            <a:endParaRPr lang="en-US"/>
          </a:p>
        </p:txBody>
      </p:sp>
    </p:spTree>
    <p:extLst>
      <p:ext uri="{BB962C8B-B14F-4D97-AF65-F5344CB8AC3E}">
        <p14:creationId xmlns:p14="http://schemas.microsoft.com/office/powerpoint/2010/main" val="232353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93333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848203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005161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8969018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662447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0912712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620353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2.sv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3">
            <a:extLst>
              <a:ext uri="{96DAC541-7B7A-43D3-8B79-37D633B846F1}">
                <asvg:svgBlip xmlns:asvg="http://schemas.microsoft.com/office/drawing/2016/SVG/main" r:embed="rId24"/>
              </a:ext>
            </a:extLst>
          </a:blip>
          <a:stretch>
            <a:fillRect/>
          </a:stretch>
        </p:blipFill>
        <p:spPr>
          <a:xfrm>
            <a:off x="10430219" y="175144"/>
            <a:ext cx="1078648" cy="427693"/>
          </a:xfrm>
          <a:prstGeom prst="rect">
            <a:avLst/>
          </a:prstGeom>
        </p:spPr>
      </p:pic>
      <p:sp>
        <p:nvSpPr>
          <p:cNvPr id="15" name="TextBox 14">
            <a:extLst>
              <a:ext uri="{FF2B5EF4-FFF2-40B4-BE49-F238E27FC236}">
                <a16:creationId xmlns:a16="http://schemas.microsoft.com/office/drawing/2014/main" id="{F801CA9D-1EDA-4BCE-9B8B-1154E89295F9}"/>
              </a:ext>
            </a:extLst>
          </p:cNvPr>
          <p:cNvSpPr txBox="1"/>
          <p:nvPr>
            <p:extLst>
              <p:ext uri="{1162E1C5-73C7-4A58-AE30-91384D911F3F}">
                <p184:classification xmlns:p184="http://schemas.microsoft.com/office/powerpoint/2018/4/main" val="ftr"/>
              </p:ext>
            </p:extLst>
          </p:nvPr>
        </p:nvSpPr>
        <p:spPr>
          <a:xfrm>
            <a:off x="0" y="6705600"/>
            <a:ext cx="1692275"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Security Classification : GB Open</a:t>
            </a:r>
          </a:p>
        </p:txBody>
      </p:sp>
    </p:spTree>
    <p:extLst>
      <p:ext uri="{BB962C8B-B14F-4D97-AF65-F5344CB8AC3E}">
        <p14:creationId xmlns:p14="http://schemas.microsoft.com/office/powerpoint/2010/main" val="15677241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3" r:id="rId21"/>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45">
          <p15:clr>
            <a:srgbClr val="F26B43"/>
          </p15:clr>
        </p15:guide>
        <p15:guide id="6" orient="horz" pos="890">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698">
          <p15:clr>
            <a:srgbClr val="F26B43"/>
          </p15:clr>
        </p15:guide>
        <p15:guide id="23" pos="6652">
          <p15:clr>
            <a:srgbClr val="F26B43"/>
          </p15:clr>
        </p15:guide>
        <p15:guide id="24" pos="6131">
          <p15:clr>
            <a:srgbClr val="F26B43"/>
          </p15:clr>
        </p15:guide>
        <p15:guide id="25" pos="6085">
          <p15:clr>
            <a:srgbClr val="F26B43"/>
          </p15:clr>
        </p15:guide>
        <p15:guide id="26" pos="5564">
          <p15:clr>
            <a:srgbClr val="F26B43"/>
          </p15:clr>
        </p15:guide>
        <p15:guide id="27" pos="5518">
          <p15:clr>
            <a:srgbClr val="F26B43"/>
          </p15:clr>
        </p15:guide>
        <p15:guide id="28" pos="4997">
          <p15:clr>
            <a:srgbClr val="F26B43"/>
          </p15:clr>
        </p15:guide>
        <p15:guide id="29" pos="4951">
          <p15:clr>
            <a:srgbClr val="F26B43"/>
          </p15:clr>
        </p15:guide>
        <p15:guide id="30" pos="4430">
          <p15:clr>
            <a:srgbClr val="F26B43"/>
          </p15:clr>
        </p15:guide>
        <p15:guide id="31" pos="4384">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8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bp/resqpy" TargetMode="External"/><Relationship Id="rId13" Type="http://schemas.openxmlformats.org/officeDocument/2006/relationships/image" Target="../media/image16.png"/><Relationship Id="rId3" Type="http://schemas.openxmlformats.org/officeDocument/2006/relationships/hyperlink" Target="https://community.opengroup.org/osdu/platform/domain-data-mgmt-services/reservoir/open-etp-client" TargetMode="External"/><Relationship Id="rId7" Type="http://schemas.openxmlformats.org/officeDocument/2006/relationships/hyperlink" Target="https://discourse.f2i-consulting.com/c/etp/7" TargetMode="External"/><Relationship Id="rId12" Type="http://schemas.openxmlformats.org/officeDocument/2006/relationships/hyperlink" Target="https://3.basecamp.com/3247751/buckets/513083/vaults/2450358551" TargetMode="External"/><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hyperlink" Target="https://discourse.f2i-consulting.com/c/fesapi/5" TargetMode="External"/><Relationship Id="rId11" Type="http://schemas.openxmlformats.org/officeDocument/2006/relationships/hyperlink" Target="https://3.basecamp.com/3247751/buckets/513083/vaults/4070587025" TargetMode="External"/><Relationship Id="rId5" Type="http://schemas.openxmlformats.org/officeDocument/2006/relationships/hyperlink" Target="https://github.com/F2I-Consulting/fetpapi" TargetMode="External"/><Relationship Id="rId15" Type="http://schemas.openxmlformats.org/officeDocument/2006/relationships/hyperlink" Target="https://community.opengroup.org/osdu/platform/data-flow/ingestion/energistics/resqml-parser" TargetMode="External"/><Relationship Id="rId10" Type="http://schemas.openxmlformats.org/officeDocument/2006/relationships/hyperlink" Target="https://energistics-affiliate.slack.com/archives/C033FCEEUF8" TargetMode="External"/><Relationship Id="rId4" Type="http://schemas.openxmlformats.org/officeDocument/2006/relationships/hyperlink" Target="https://github.com/F2I-Consulting/fesapi/releases/tag/v2.3.0.0" TargetMode="External"/><Relationship Id="rId9" Type="http://schemas.openxmlformats.org/officeDocument/2006/relationships/hyperlink" Target="https://gitlab.opengroup.org/energistics/workgroups/resqml/resqml" TargetMode="External"/><Relationship Id="rId14" Type="http://schemas.openxmlformats.org/officeDocument/2006/relationships/hyperlink" Target="https://github.com/geosiris-technologies/webstudio"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hyperlink" Target="https://community.opengroup.org/osdu/platform/data-flow/ingestion/energistics/resqml-parser" TargetMode="External"/><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hyperlink" Target="https://community.opengroup.org/osdu/data/data-definitions/-/blob/master/E-R/work-product-component/UnsealedSurfaceFramework.1.1.0.md#6-table-of-unsealedsurfaceframework-data-properties-section-individualproperties" TargetMode="External"/><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community.opengroup.org/osdu/data/data-definitions/-/blob/master/E-R/work-product-component/UnsealedSurfaceFramework.1.1.0.md" TargetMode="Externa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hyperlink" Target="file:///\\osdu\data\data-definitions\-\blob\master\E-R\work-product-component\SeismicLineGeometry.1.0.0.md" TargetMode="External"/><Relationship Id="rId2" Type="http://schemas.openxmlformats.org/officeDocument/2006/relationships/hyperlink" Target="file:///\\osdu\data\data-definitions\-\blob\master\E-R\work-product-component\SeismicBinGrid.1.0.0.md" TargetMode="External"/><Relationship Id="rId1" Type="http://schemas.openxmlformats.org/officeDocument/2006/relationships/slideLayout" Target="../slideLayouts/slideLayout11.xml"/><Relationship Id="rId6" Type="http://schemas.openxmlformats.org/officeDocument/2006/relationships/image" Target="../media/image23.png"/><Relationship Id="rId5" Type="http://schemas.openxmlformats.org/officeDocument/2006/relationships/hyperlink" Target="file:///\\osdu\data\data-definitions\-\blob\master\E-R\work-product-component\SeismicFault.1.0.0.md" TargetMode="External"/><Relationship Id="rId4" Type="http://schemas.openxmlformats.org/officeDocument/2006/relationships/hyperlink" Target="file:///\\osdu\data\data-definitions\-\blob\master\E-R\work-product-component\SeismicHorizon.1.1.0.md"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file:///\\osdu\data\data-definitions\-\blob\master\E-R\work-product-component\SeismicBinGrid.1.0.0.md" TargetMode="External"/><Relationship Id="rId7" Type="http://schemas.openxmlformats.org/officeDocument/2006/relationships/hyperlink" Target="file:///\\osdu\data\data-definitions\-\blob\master\E-R\work-product-component\UnsealedSurfaceFramework.1.1.0.md" TargetMode="External"/><Relationship Id="rId2" Type="http://schemas.openxmlformats.org/officeDocument/2006/relationships/image" Target="../media/image24.png"/><Relationship Id="rId1" Type="http://schemas.openxmlformats.org/officeDocument/2006/relationships/slideLayout" Target="../slideLayouts/slideLayout11.xml"/><Relationship Id="rId6" Type="http://schemas.openxmlformats.org/officeDocument/2006/relationships/hyperlink" Target="file:///\\osdu\data\data-definitions\-\blob\master\E-R\work-product-component\SeismicFault.1.0.0.md" TargetMode="External"/><Relationship Id="rId5" Type="http://schemas.openxmlformats.org/officeDocument/2006/relationships/hyperlink" Target="file:///\\osdu\data\data-definitions\-\blob\master\E-R\work-product-component\SeismicHorizon.1.1.0.md" TargetMode="External"/><Relationship Id="rId4" Type="http://schemas.openxmlformats.org/officeDocument/2006/relationships/hyperlink" Target="file:///\\osdu\data\data-definitions\-\blob\master\E-R\work-product-component\SeismicLineGeometry.1.0.0.md"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18.xml"/><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png"/><Relationship Id="rId1" Type="http://schemas.openxmlformats.org/officeDocument/2006/relationships/slideLayout" Target="../slideLayouts/slideLayout11.xml"/><Relationship Id="rId5" Type="http://schemas.openxmlformats.org/officeDocument/2006/relationships/image" Target="../media/image14.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9FEF6-283F-4B8F-B819-E24C443F234D}"/>
              </a:ext>
            </a:extLst>
          </p:cNvPr>
          <p:cNvSpPr>
            <a:spLocks noGrp="1"/>
          </p:cNvSpPr>
          <p:nvPr>
            <p:ph type="ctrTitle"/>
          </p:nvPr>
        </p:nvSpPr>
        <p:spPr>
          <a:xfrm>
            <a:off x="695325" y="800100"/>
            <a:ext cx="9036504" cy="3600450"/>
          </a:xfrm>
        </p:spPr>
        <p:txBody>
          <a:bodyPr/>
          <a:lstStyle/>
          <a:p>
            <a:r>
              <a:rPr lang="en-US"/>
              <a:t>Sharing seismic interpretation data using</a:t>
            </a:r>
            <a:br>
              <a:rPr lang="en-US"/>
            </a:br>
            <a:r>
              <a:rPr lang="en-US" dirty="0"/>
              <a:t>OSDU Reservoir </a:t>
            </a:r>
            <a:r>
              <a:rPr lang="en-US"/>
              <a:t>Domain</a:t>
            </a:r>
            <a:r>
              <a:rPr lang="en-US" dirty="0"/>
              <a:t> Data Types: RESQML </a:t>
            </a:r>
          </a:p>
        </p:txBody>
      </p:sp>
      <p:sp>
        <p:nvSpPr>
          <p:cNvPr id="5" name="Subtitle 4">
            <a:extLst>
              <a:ext uri="{FF2B5EF4-FFF2-40B4-BE49-F238E27FC236}">
                <a16:creationId xmlns:a16="http://schemas.microsoft.com/office/drawing/2014/main" id="{36F4A781-C8D0-4D96-BD9A-96135DB4EEB5}"/>
              </a:ext>
            </a:extLst>
          </p:cNvPr>
          <p:cNvSpPr>
            <a:spLocks noGrp="1"/>
          </p:cNvSpPr>
          <p:nvPr>
            <p:ph type="subTitle" idx="1"/>
          </p:nvPr>
        </p:nvSpPr>
        <p:spPr>
          <a:xfrm>
            <a:off x="705835" y="4404397"/>
            <a:ext cx="5335200" cy="1221625"/>
          </a:xfrm>
        </p:spPr>
        <p:txBody>
          <a:bodyPr/>
          <a:lstStyle/>
          <a:p>
            <a:r>
              <a:rPr lang="nb-NO" dirty="0"/>
              <a:t>13 </a:t>
            </a:r>
            <a:r>
              <a:rPr lang="nb-NO" dirty="0" err="1"/>
              <a:t>January</a:t>
            </a:r>
            <a:r>
              <a:rPr lang="nb-NO" dirty="0"/>
              <a:t> 2023</a:t>
            </a:r>
          </a:p>
          <a:p>
            <a:r>
              <a:rPr lang="nb-NO" dirty="0"/>
              <a:t>maap@equinor.com</a:t>
            </a:r>
            <a:endParaRPr lang="en-US" dirty="0"/>
          </a:p>
        </p:txBody>
      </p:sp>
      <p:pic>
        <p:nvPicPr>
          <p:cNvPr id="3" name="Google Shape;207;p25">
            <a:extLst>
              <a:ext uri="{FF2B5EF4-FFF2-40B4-BE49-F238E27FC236}">
                <a16:creationId xmlns:a16="http://schemas.microsoft.com/office/drawing/2014/main" id="{7AD9486B-2528-D0F2-DB91-CBEE8504BEE1}"/>
              </a:ext>
            </a:extLst>
          </p:cNvPr>
          <p:cNvPicPr preferRelativeResize="0"/>
          <p:nvPr/>
        </p:nvPicPr>
        <p:blipFill rotWithShape="1">
          <a:blip r:embed="rId2">
            <a:clrChange>
              <a:clrFrom>
                <a:srgbClr val="FFFFFF"/>
              </a:clrFrom>
              <a:clrTo>
                <a:srgbClr val="FFFFFF">
                  <a:alpha val="0"/>
                </a:srgbClr>
              </a:clrTo>
            </a:clrChange>
            <a:alphaModFix amt="20000"/>
          </a:blip>
          <a:srcRect/>
          <a:stretch/>
        </p:blipFill>
        <p:spPr>
          <a:xfrm>
            <a:off x="6559422" y="4625646"/>
            <a:ext cx="5781868" cy="2000752"/>
          </a:xfrm>
          <a:prstGeom prst="rect">
            <a:avLst/>
          </a:prstGeom>
          <a:noFill/>
          <a:ln>
            <a:noFill/>
          </a:ln>
        </p:spPr>
      </p:pic>
    </p:spTree>
    <p:extLst>
      <p:ext uri="{BB962C8B-B14F-4D97-AF65-F5344CB8AC3E}">
        <p14:creationId xmlns:p14="http://schemas.microsoft.com/office/powerpoint/2010/main" val="8220757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FEA34-B4C5-4801-BE6E-3E09AD48FE2A}"/>
              </a:ext>
            </a:extLst>
          </p:cNvPr>
          <p:cNvSpPr>
            <a:spLocks noGrp="1"/>
          </p:cNvSpPr>
          <p:nvPr>
            <p:ph type="title"/>
          </p:nvPr>
        </p:nvSpPr>
        <p:spPr/>
        <p:txBody>
          <a:bodyPr/>
          <a:lstStyle/>
          <a:p>
            <a:r>
              <a:rPr lang="nb-NO" dirty="0" err="1"/>
              <a:t>Developing</a:t>
            </a:r>
            <a:r>
              <a:rPr lang="nb-NO" dirty="0"/>
              <a:t> for RESQML - Resources </a:t>
            </a:r>
            <a:endParaRPr lang="en-US" dirty="0"/>
          </a:p>
        </p:txBody>
      </p:sp>
      <p:sp>
        <p:nvSpPr>
          <p:cNvPr id="3" name="Content Placeholder 2">
            <a:extLst>
              <a:ext uri="{FF2B5EF4-FFF2-40B4-BE49-F238E27FC236}">
                <a16:creationId xmlns:a16="http://schemas.microsoft.com/office/drawing/2014/main" id="{FCEBE0C6-FCE1-4FBF-BA16-AD661296DEB2}"/>
              </a:ext>
            </a:extLst>
          </p:cNvPr>
          <p:cNvSpPr>
            <a:spLocks noGrp="1"/>
          </p:cNvSpPr>
          <p:nvPr>
            <p:ph sz="half" idx="1"/>
          </p:nvPr>
        </p:nvSpPr>
        <p:spPr>
          <a:xfrm>
            <a:off x="695325" y="2023453"/>
            <a:ext cx="5539220" cy="4216127"/>
          </a:xfrm>
        </p:spPr>
        <p:txBody>
          <a:bodyPr vert="horz" lIns="0" tIns="0" rIns="180000" bIns="0" rtlCol="0" anchor="t">
            <a:noAutofit/>
          </a:bodyPr>
          <a:lstStyle/>
          <a:p>
            <a:pPr marL="0" indent="0">
              <a:buNone/>
            </a:pPr>
            <a:r>
              <a:rPr lang="nb-NO" b="1" dirty="0">
                <a:ea typeface="Verdana"/>
              </a:rPr>
              <a:t>Open </a:t>
            </a:r>
            <a:r>
              <a:rPr lang="nb-NO" b="1" dirty="0" err="1">
                <a:ea typeface="Verdana"/>
              </a:rPr>
              <a:t>source</a:t>
            </a:r>
            <a:r>
              <a:rPr lang="nb-NO" b="1" dirty="0">
                <a:ea typeface="Verdana"/>
              </a:rPr>
              <a:t> </a:t>
            </a:r>
            <a:r>
              <a:rPr lang="nb-NO" b="1" dirty="0" err="1">
                <a:ea typeface="Verdana"/>
              </a:rPr>
              <a:t>libraries</a:t>
            </a:r>
            <a:endParaRPr lang="nb-NO" b="1" dirty="0">
              <a:ea typeface="Verdana"/>
            </a:endParaRPr>
          </a:p>
          <a:p>
            <a:pPr marL="179705" indent="-179705"/>
            <a:r>
              <a:rPr lang="nb-NO" sz="1400" dirty="0">
                <a:ea typeface="Verdana"/>
              </a:rPr>
              <a:t>OSDU </a:t>
            </a:r>
            <a:r>
              <a:rPr lang="nb-NO" sz="1400" dirty="0" err="1">
                <a:ea typeface="Verdana"/>
              </a:rPr>
              <a:t>Reservoir</a:t>
            </a:r>
            <a:r>
              <a:rPr lang="nb-NO" sz="1400" dirty="0">
                <a:ea typeface="Verdana"/>
              </a:rPr>
              <a:t> DDMS </a:t>
            </a:r>
            <a:r>
              <a:rPr lang="nb-NO" sz="1400" dirty="0">
                <a:ea typeface="Verdana"/>
                <a:hlinkClick r:id="rId3"/>
              </a:rPr>
              <a:t>client</a:t>
            </a:r>
            <a:r>
              <a:rPr lang="nb-NO" sz="1400" dirty="0">
                <a:ea typeface="Verdana"/>
              </a:rPr>
              <a:t> (C++ or </a:t>
            </a:r>
            <a:r>
              <a:rPr lang="nb-NO" sz="1400" dirty="0" err="1">
                <a:ea typeface="Verdana"/>
              </a:rPr>
              <a:t>TypeScript</a:t>
            </a:r>
            <a:r>
              <a:rPr lang="nb-NO" sz="1400" dirty="0">
                <a:ea typeface="Verdana"/>
              </a:rPr>
              <a:t>; by </a:t>
            </a:r>
            <a:r>
              <a:rPr lang="nb-NO" sz="1400" dirty="0" err="1">
                <a:ea typeface="Verdana"/>
              </a:rPr>
              <a:t>AspenTech</a:t>
            </a:r>
            <a:r>
              <a:rPr lang="nb-NO" sz="1400" dirty="0">
                <a:ea typeface="Verdana"/>
              </a:rPr>
              <a:t>)</a:t>
            </a:r>
          </a:p>
          <a:p>
            <a:pPr marL="179705" indent="-179705"/>
            <a:r>
              <a:rPr lang="fr-FR" sz="1400" dirty="0">
                <a:ea typeface="Verdana"/>
                <a:hlinkClick r:id="rId4"/>
              </a:rPr>
              <a:t>FESAPI</a:t>
            </a:r>
            <a:r>
              <a:rPr lang="fr-FR" sz="1400" dirty="0">
                <a:ea typeface="Verdana"/>
              </a:rPr>
              <a:t> (RESQML 2.0.1, 2.2) </a:t>
            </a:r>
            <a:r>
              <a:rPr lang="fr-FR" sz="1400" dirty="0">
                <a:ea typeface="Verdana"/>
                <a:hlinkClick r:id="rId5"/>
              </a:rPr>
              <a:t>FETPAPI</a:t>
            </a:r>
            <a:r>
              <a:rPr lang="fr-FR" sz="1400" dirty="0">
                <a:ea typeface="Verdana"/>
              </a:rPr>
              <a:t> (ETP 1.2, not as mature as FESAPI)</a:t>
            </a:r>
          </a:p>
          <a:p>
            <a:pPr marL="611505" lvl="1" indent="-179705"/>
            <a:r>
              <a:rPr lang="fr-FR" sz="1400" dirty="0" err="1">
                <a:ea typeface="Verdana"/>
              </a:rPr>
              <a:t>Developed</a:t>
            </a:r>
            <a:r>
              <a:rPr lang="fr-FR" sz="1400" dirty="0">
                <a:ea typeface="Verdana"/>
              </a:rPr>
              <a:t> for Windows/Linux/</a:t>
            </a:r>
            <a:r>
              <a:rPr lang="fr-FR" sz="1400" dirty="0" err="1">
                <a:ea typeface="Verdana"/>
              </a:rPr>
              <a:t>macOS</a:t>
            </a:r>
            <a:r>
              <a:rPr lang="fr-FR" sz="1400" dirty="0">
                <a:ea typeface="Verdana"/>
              </a:rPr>
              <a:t> in C++ </a:t>
            </a:r>
            <a:r>
              <a:rPr lang="fr-FR" sz="1400" dirty="0" err="1">
                <a:ea typeface="Verdana"/>
              </a:rPr>
              <a:t>with</a:t>
            </a:r>
            <a:r>
              <a:rPr lang="fr-FR" sz="1400" dirty="0">
                <a:ea typeface="Verdana"/>
              </a:rPr>
              <a:t> SWIG </a:t>
            </a:r>
            <a:r>
              <a:rPr lang="fr-FR" sz="1400" dirty="0" err="1">
                <a:ea typeface="Verdana"/>
              </a:rPr>
              <a:t>wrappers</a:t>
            </a:r>
            <a:r>
              <a:rPr lang="fr-FR" sz="1400" dirty="0">
                <a:ea typeface="Verdana"/>
              </a:rPr>
              <a:t> for: Java, C#, Python</a:t>
            </a:r>
          </a:p>
          <a:p>
            <a:pPr marL="611505" lvl="1" indent="-179705"/>
            <a:r>
              <a:rPr lang="fr-FR" sz="1400" dirty="0" err="1">
                <a:ea typeface="Verdana"/>
              </a:rPr>
              <a:t>Experimental</a:t>
            </a:r>
            <a:r>
              <a:rPr lang="fr-FR" sz="1400" dirty="0">
                <a:ea typeface="Verdana"/>
              </a:rPr>
              <a:t> support Javascript (</a:t>
            </a:r>
            <a:r>
              <a:rPr lang="fr-FR" sz="1400" dirty="0" err="1">
                <a:ea typeface="Verdana"/>
              </a:rPr>
              <a:t>WebAssembly</a:t>
            </a:r>
            <a:r>
              <a:rPr lang="fr-FR" sz="1400" dirty="0">
                <a:ea typeface="Verdana"/>
              </a:rPr>
              <a:t>)</a:t>
            </a:r>
          </a:p>
          <a:p>
            <a:pPr marL="611505" lvl="1" indent="-179705"/>
            <a:r>
              <a:rPr lang="fr-FR" sz="1400" dirty="0">
                <a:ea typeface="Verdana"/>
              </a:rPr>
              <a:t>Basic </a:t>
            </a:r>
            <a:r>
              <a:rPr lang="fr-FR" sz="1400" dirty="0" err="1">
                <a:ea typeface="Verdana"/>
              </a:rPr>
              <a:t>community</a:t>
            </a:r>
            <a:r>
              <a:rPr lang="fr-FR" sz="1400" dirty="0">
                <a:ea typeface="Verdana"/>
              </a:rPr>
              <a:t> support forum : </a:t>
            </a:r>
            <a:r>
              <a:rPr lang="fr-FR" sz="1400" dirty="0">
                <a:ea typeface="Verdana"/>
                <a:hlinkClick r:id="rId6"/>
              </a:rPr>
              <a:t>FESAPI</a:t>
            </a:r>
            <a:r>
              <a:rPr lang="fr-FR" sz="1400" dirty="0">
                <a:ea typeface="Verdana"/>
              </a:rPr>
              <a:t> </a:t>
            </a:r>
            <a:r>
              <a:rPr lang="fr-FR" sz="1400" dirty="0">
                <a:ea typeface="Verdana"/>
                <a:hlinkClick r:id="rId7"/>
              </a:rPr>
              <a:t>FETPAPI</a:t>
            </a:r>
            <a:endParaRPr lang="fr-FR" sz="1400" dirty="0">
              <a:ea typeface="Verdana"/>
            </a:endParaRPr>
          </a:p>
          <a:p>
            <a:pPr marL="611505" lvl="1" indent="-179705"/>
            <a:endParaRPr lang="fr-FR" sz="1400" dirty="0"/>
          </a:p>
          <a:p>
            <a:pPr marL="431800" lvl="1" indent="0">
              <a:buNone/>
            </a:pPr>
            <a:endParaRPr lang="nb-NO" sz="1400"/>
          </a:p>
          <a:p>
            <a:pPr marL="179705" indent="-179705"/>
            <a:r>
              <a:rPr lang="en-US" sz="1400" dirty="0">
                <a:ea typeface="Verdana"/>
                <a:hlinkClick r:id="rId8"/>
              </a:rPr>
              <a:t>resqpy</a:t>
            </a:r>
            <a:r>
              <a:rPr lang="en-US" sz="1400" dirty="0">
                <a:ea typeface="Verdana"/>
              </a:rPr>
              <a:t> (Python </a:t>
            </a:r>
            <a:r>
              <a:rPr lang="nb-NO" sz="1400" dirty="0">
                <a:ea typeface="Verdana"/>
              </a:rPr>
              <a:t>RESQML 2.0.1 parser/</a:t>
            </a:r>
            <a:r>
              <a:rPr lang="nb-NO" sz="1400" dirty="0" err="1">
                <a:ea typeface="Verdana"/>
              </a:rPr>
              <a:t>classes</a:t>
            </a:r>
            <a:r>
              <a:rPr lang="nb-NO" sz="1400" dirty="0">
                <a:ea typeface="Verdana"/>
              </a:rPr>
              <a:t>/</a:t>
            </a:r>
            <a:r>
              <a:rPr lang="nb-NO" sz="1400" dirty="0" err="1">
                <a:ea typeface="Verdana"/>
              </a:rPr>
              <a:t>utilities</a:t>
            </a:r>
            <a:r>
              <a:rPr lang="nb-NO" sz="1400" dirty="0">
                <a:ea typeface="Verdana"/>
              </a:rPr>
              <a:t>;</a:t>
            </a:r>
            <a:r>
              <a:rPr lang="en-US" sz="1400" dirty="0">
                <a:ea typeface="Verdana"/>
              </a:rPr>
              <a:t> no ETP yet; by BP)</a:t>
            </a:r>
          </a:p>
          <a:p>
            <a:pPr marL="179705" indent="-179705"/>
            <a:endParaRPr lang="nb-NO" sz="1400" dirty="0"/>
          </a:p>
          <a:p>
            <a:pPr marL="179705" indent="-179705"/>
            <a:endParaRPr lang="en-US"/>
          </a:p>
          <a:p>
            <a:pPr marL="0" indent="0">
              <a:buNone/>
            </a:pPr>
            <a:endParaRPr lang="en-US" dirty="0"/>
          </a:p>
          <a:p>
            <a:pPr marL="179705" indent="-179705"/>
            <a:endParaRPr lang="en-US"/>
          </a:p>
        </p:txBody>
      </p:sp>
      <p:sp>
        <p:nvSpPr>
          <p:cNvPr id="5" name="Slide Number Placeholder 4">
            <a:extLst>
              <a:ext uri="{FF2B5EF4-FFF2-40B4-BE49-F238E27FC236}">
                <a16:creationId xmlns:a16="http://schemas.microsoft.com/office/drawing/2014/main" id="{26DCF534-6418-4D25-9DF7-3756A343AC56}"/>
              </a:ext>
            </a:extLst>
          </p:cNvPr>
          <p:cNvSpPr>
            <a:spLocks noGrp="1"/>
          </p:cNvSpPr>
          <p:nvPr>
            <p:ph type="sldNum" sz="quarter" idx="12"/>
          </p:nvPr>
        </p:nvSpPr>
        <p:spPr/>
        <p:txBody>
          <a:bodyPr/>
          <a:lstStyle/>
          <a:p>
            <a:fld id="{5D1E5300-FC0F-4317-A193-EF6CE9E6F7B5}" type="slidenum">
              <a:rPr lang="en-GB" smtClean="0"/>
              <a:pPr/>
              <a:t>10</a:t>
            </a:fld>
            <a:r>
              <a:rPr lang="en-GB"/>
              <a:t>  |  </a:t>
            </a:r>
            <a:endParaRPr lang="en-GB" noProof="0" dirty="0"/>
          </a:p>
        </p:txBody>
      </p:sp>
      <p:sp>
        <p:nvSpPr>
          <p:cNvPr id="10" name="Content Placeholder 9">
            <a:extLst>
              <a:ext uri="{FF2B5EF4-FFF2-40B4-BE49-F238E27FC236}">
                <a16:creationId xmlns:a16="http://schemas.microsoft.com/office/drawing/2014/main" id="{F3628D18-CCD7-482C-AD61-F9EB4A6C6558}"/>
              </a:ext>
            </a:extLst>
          </p:cNvPr>
          <p:cNvSpPr>
            <a:spLocks noGrp="1"/>
          </p:cNvSpPr>
          <p:nvPr>
            <p:ph sz="half" idx="2"/>
          </p:nvPr>
        </p:nvSpPr>
        <p:spPr>
          <a:xfrm>
            <a:off x="6132513" y="2023453"/>
            <a:ext cx="5364161" cy="1956403"/>
          </a:xfrm>
        </p:spPr>
        <p:txBody>
          <a:bodyPr vert="horz" lIns="180000" tIns="0" rIns="0" bIns="0" rtlCol="0" anchor="t">
            <a:noAutofit/>
          </a:bodyPr>
          <a:lstStyle/>
          <a:p>
            <a:pPr marL="0" indent="0">
              <a:buNone/>
            </a:pPr>
            <a:r>
              <a:rPr lang="nb-NO" b="1" dirty="0" err="1">
                <a:ea typeface="Verdana"/>
              </a:rPr>
              <a:t>Interaction</a:t>
            </a:r>
            <a:r>
              <a:rPr lang="nb-NO" b="1" dirty="0">
                <a:ea typeface="Verdana"/>
              </a:rPr>
              <a:t>, support, </a:t>
            </a:r>
            <a:r>
              <a:rPr lang="nb-NO" b="1" dirty="0" err="1">
                <a:ea typeface="Verdana"/>
              </a:rPr>
              <a:t>documentation</a:t>
            </a:r>
            <a:endParaRPr lang="nb-NO" b="1" dirty="0">
              <a:ea typeface="Verdana"/>
            </a:endParaRPr>
          </a:p>
          <a:p>
            <a:pPr marL="179705" indent="-179705"/>
            <a:r>
              <a:rPr lang="nb-NO" sz="1400" dirty="0">
                <a:ea typeface="Verdana"/>
              </a:rPr>
              <a:t>OSDU RESQML Workgroup </a:t>
            </a:r>
            <a:r>
              <a:rPr lang="en-US" sz="1400" dirty="0">
                <a:ea typeface="Verdana"/>
                <a:hlinkClick r:id="rId9"/>
              </a:rPr>
              <a:t>RESQML - General Information and Documents · GitLab (opengroup.org)</a:t>
            </a:r>
            <a:endParaRPr lang="en-US" sz="1400" dirty="0">
              <a:ea typeface="Verdana"/>
            </a:endParaRPr>
          </a:p>
          <a:p>
            <a:pPr marL="179705" indent="-179705"/>
            <a:r>
              <a:rPr lang="en-US" sz="1400" dirty="0">
                <a:ea typeface="Verdana"/>
              </a:rPr>
              <a:t>OSDU </a:t>
            </a:r>
            <a:r>
              <a:rPr lang="en-US" sz="1400" dirty="0">
                <a:ea typeface="Verdana"/>
                <a:hlinkClick r:id="rId10"/>
              </a:rPr>
              <a:t>#resqml Slack channel</a:t>
            </a:r>
            <a:r>
              <a:rPr lang="en-US" sz="1400" dirty="0">
                <a:ea typeface="Verdana"/>
              </a:rPr>
              <a:t>, biweekly forum</a:t>
            </a:r>
          </a:p>
          <a:p>
            <a:pPr marL="179705" indent="-179705"/>
            <a:r>
              <a:rPr lang="en-US" sz="1400" dirty="0">
                <a:ea typeface="Verdana"/>
                <a:hlinkClick r:id="rId11"/>
              </a:rPr>
              <a:t>RESQML 2.0.1 &amp; 2.2 release</a:t>
            </a:r>
            <a:r>
              <a:rPr lang="en-US" sz="1400" dirty="0">
                <a:ea typeface="Verdana"/>
              </a:rPr>
              <a:t>;  </a:t>
            </a:r>
            <a:r>
              <a:rPr lang="en-US" sz="1400" dirty="0">
                <a:ea typeface="Verdana"/>
                <a:hlinkClick r:id="rId12"/>
              </a:rPr>
              <a:t>Documentation (release notes, usage guide, tech ref)</a:t>
            </a:r>
            <a:endParaRPr lang="en-US" sz="1400" dirty="0">
              <a:ea typeface="Verdana"/>
            </a:endParaRPr>
          </a:p>
          <a:p>
            <a:pPr marL="179705" indent="-179705"/>
            <a:endParaRPr lang="en-US"/>
          </a:p>
        </p:txBody>
      </p:sp>
      <p:sp>
        <p:nvSpPr>
          <p:cNvPr id="11" name="AutoShape 4" descr="F2i Consulting">
            <a:extLst>
              <a:ext uri="{FF2B5EF4-FFF2-40B4-BE49-F238E27FC236}">
                <a16:creationId xmlns:a16="http://schemas.microsoft.com/office/drawing/2014/main" id="{B3E16DD8-7DA5-4218-BB4C-3899BBDD924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Picture 11">
            <a:extLst>
              <a:ext uri="{FF2B5EF4-FFF2-40B4-BE49-F238E27FC236}">
                <a16:creationId xmlns:a16="http://schemas.microsoft.com/office/drawing/2014/main" id="{AE22F5F0-2F14-4E53-BAF3-CF81C77C6602}"/>
              </a:ext>
            </a:extLst>
          </p:cNvPr>
          <p:cNvPicPr>
            <a:picLocks noChangeAspect="1"/>
          </p:cNvPicPr>
          <p:nvPr/>
        </p:nvPicPr>
        <p:blipFill>
          <a:blip r:embed="rId13"/>
          <a:stretch>
            <a:fillRect/>
          </a:stretch>
        </p:blipFill>
        <p:spPr>
          <a:xfrm>
            <a:off x="1343804" y="4131516"/>
            <a:ext cx="1721428" cy="272559"/>
          </a:xfrm>
          <a:prstGeom prst="rect">
            <a:avLst/>
          </a:prstGeom>
        </p:spPr>
      </p:pic>
      <p:sp>
        <p:nvSpPr>
          <p:cNvPr id="7" name="Content Placeholder 9">
            <a:extLst>
              <a:ext uri="{FF2B5EF4-FFF2-40B4-BE49-F238E27FC236}">
                <a16:creationId xmlns:a16="http://schemas.microsoft.com/office/drawing/2014/main" id="{CB7ACABF-38A1-C004-C863-EA30D3A758BB}"/>
              </a:ext>
            </a:extLst>
          </p:cNvPr>
          <p:cNvSpPr txBox="1">
            <a:spLocks/>
          </p:cNvSpPr>
          <p:nvPr/>
        </p:nvSpPr>
        <p:spPr>
          <a:xfrm>
            <a:off x="6241120" y="3980129"/>
            <a:ext cx="5364161" cy="1956403"/>
          </a:xfrm>
          <a:prstGeom prst="rect">
            <a:avLst/>
          </a:prstGeom>
        </p:spPr>
        <p:txBody>
          <a:bodyPr vert="horz" lIns="180000" tIns="0" rIns="0" bIns="0" rtlCol="0" anchor="t">
            <a:noAutofit/>
          </a:bodyPr>
          <a:lst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nb-NO" b="1" dirty="0" err="1">
                <a:ea typeface="Verdana"/>
              </a:rPr>
              <a:t>Other</a:t>
            </a:r>
            <a:r>
              <a:rPr lang="nb-NO" b="1" dirty="0">
                <a:ea typeface="Verdana"/>
              </a:rPr>
              <a:t> Open Source </a:t>
            </a:r>
            <a:r>
              <a:rPr lang="nb-NO" b="1" dirty="0" err="1">
                <a:ea typeface="Verdana"/>
              </a:rPr>
              <a:t>tools</a:t>
            </a:r>
            <a:endParaRPr lang="en-US" dirty="0" err="1">
              <a:ea typeface="Verdana"/>
            </a:endParaRPr>
          </a:p>
          <a:p>
            <a:pPr marL="0" indent="0">
              <a:spcAft>
                <a:spcPts val="0"/>
              </a:spcAft>
              <a:buNone/>
            </a:pPr>
            <a:r>
              <a:rPr lang="en-US" sz="1400" u="sng" dirty="0">
                <a:solidFill>
                  <a:srgbClr val="7D0023"/>
                </a:solidFill>
                <a:ea typeface="+mn-lt"/>
                <a:cs typeface="+mn-lt"/>
                <a:hlinkClick r:id="rId14"/>
              </a:rPr>
              <a:t>WebStudio</a:t>
            </a:r>
            <a:r>
              <a:rPr lang="en-US" sz="1400" dirty="0">
                <a:ea typeface="+mn-lt"/>
                <a:cs typeface="+mn-lt"/>
              </a:rPr>
              <a:t>, </a:t>
            </a:r>
            <a:r>
              <a:rPr lang="en-US" sz="1400" u="sng" dirty="0">
                <a:solidFill>
                  <a:srgbClr val="7D0023"/>
                </a:solidFill>
                <a:ea typeface="+mn-lt"/>
                <a:cs typeface="+mn-lt"/>
                <a:hlinkClick r:id="rId15"/>
              </a:rPr>
              <a:t>Python parser</a:t>
            </a:r>
            <a:r>
              <a:rPr lang="en-US" sz="1400" dirty="0">
                <a:ea typeface="+mn-lt"/>
                <a:cs typeface="+mn-lt"/>
              </a:rPr>
              <a:t>, ETP API, </a:t>
            </a:r>
            <a:r>
              <a:rPr lang="nb-NO" sz="1400" dirty="0">
                <a:ea typeface="+mn-lt"/>
                <a:cs typeface="+mn-lt"/>
              </a:rPr>
              <a:t>RESQML 2.0.1 &amp; 2.2; by </a:t>
            </a:r>
            <a:r>
              <a:rPr lang="nb-NO" sz="1400" dirty="0" err="1">
                <a:ea typeface="+mn-lt"/>
                <a:cs typeface="+mn-lt"/>
              </a:rPr>
              <a:t>Geosiris</a:t>
            </a:r>
            <a:r>
              <a:rPr lang="nb-NO" sz="1400" dirty="0">
                <a:ea typeface="+mn-lt"/>
                <a:cs typeface="+mn-lt"/>
              </a:rPr>
              <a:t>) </a:t>
            </a:r>
            <a:endParaRPr lang="nb-NO" dirty="0"/>
          </a:p>
          <a:p>
            <a:pPr marL="0" indent="0">
              <a:buNone/>
            </a:pPr>
            <a:endParaRPr lang="nb-NO" sz="1400" dirty="0">
              <a:ea typeface="Verdana"/>
            </a:endParaRPr>
          </a:p>
        </p:txBody>
      </p:sp>
    </p:spTree>
    <p:extLst>
      <p:ext uri="{BB962C8B-B14F-4D97-AF65-F5344CB8AC3E}">
        <p14:creationId xmlns:p14="http://schemas.microsoft.com/office/powerpoint/2010/main" val="3288459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63FB1-32E2-4669-85C4-EAB0ACB72E02}"/>
              </a:ext>
            </a:extLst>
          </p:cNvPr>
          <p:cNvSpPr>
            <a:spLocks noGrp="1"/>
          </p:cNvSpPr>
          <p:nvPr>
            <p:ph type="title"/>
          </p:nvPr>
        </p:nvSpPr>
        <p:spPr/>
        <p:txBody>
          <a:bodyPr/>
          <a:lstStyle/>
          <a:p>
            <a:r>
              <a:rPr lang="nb-NO" dirty="0" err="1"/>
              <a:t>Use</a:t>
            </a:r>
            <a:r>
              <a:rPr lang="nb-NO" dirty="0"/>
              <a:t> case </a:t>
            </a:r>
            <a:r>
              <a:rPr lang="nb-NO" dirty="0" err="1"/>
              <a:t>definition</a:t>
            </a:r>
            <a:r>
              <a:rPr lang="nb-NO" dirty="0"/>
              <a:t> for POC</a:t>
            </a:r>
            <a:r>
              <a:rPr lang="nb-NO"/>
              <a:t> – Open </a:t>
            </a:r>
            <a:r>
              <a:rPr lang="nb-NO" err="1"/>
              <a:t>discussion</a:t>
            </a:r>
            <a:br>
              <a:rPr lang="nb-NO" dirty="0"/>
            </a:br>
            <a:endParaRPr lang="en-US" dirty="0"/>
          </a:p>
        </p:txBody>
      </p:sp>
      <p:sp>
        <p:nvSpPr>
          <p:cNvPr id="3" name="Content Placeholder 2">
            <a:extLst>
              <a:ext uri="{FF2B5EF4-FFF2-40B4-BE49-F238E27FC236}">
                <a16:creationId xmlns:a16="http://schemas.microsoft.com/office/drawing/2014/main" id="{29217E66-8E37-420C-AAC0-57880CF4CF38}"/>
              </a:ext>
            </a:extLst>
          </p:cNvPr>
          <p:cNvSpPr>
            <a:spLocks noGrp="1"/>
          </p:cNvSpPr>
          <p:nvPr>
            <p:ph sz="half" idx="1"/>
          </p:nvPr>
        </p:nvSpPr>
        <p:spPr>
          <a:xfrm>
            <a:off x="695325" y="1559246"/>
            <a:ext cx="5364163" cy="4216127"/>
          </a:xfrm>
        </p:spPr>
        <p:txBody>
          <a:bodyPr/>
          <a:lstStyle/>
          <a:p>
            <a:pPr marL="0" indent="0">
              <a:buNone/>
            </a:pPr>
            <a:r>
              <a:rPr lang="nb-NO" sz="1400" dirty="0"/>
              <a:t>Options for </a:t>
            </a:r>
            <a:r>
              <a:rPr lang="nb-NO" sz="1400" dirty="0" err="1"/>
              <a:t>seismic</a:t>
            </a:r>
            <a:r>
              <a:rPr lang="nb-NO" sz="1400" dirty="0"/>
              <a:t> </a:t>
            </a:r>
            <a:r>
              <a:rPr lang="nb-NO" sz="1400" dirty="0" err="1"/>
              <a:t>interpretation</a:t>
            </a:r>
            <a:r>
              <a:rPr lang="nb-NO" sz="1400" dirty="0"/>
              <a:t> transfer in time or </a:t>
            </a:r>
            <a:r>
              <a:rPr lang="nb-NO" sz="1400" dirty="0" err="1"/>
              <a:t>depth</a:t>
            </a:r>
            <a:endParaRPr lang="nb-NO" sz="1400" dirty="0"/>
          </a:p>
          <a:p>
            <a:r>
              <a:rPr lang="nb-NO" sz="1400" dirty="0"/>
              <a:t>Multiple </a:t>
            </a:r>
            <a:r>
              <a:rPr lang="nb-NO" sz="1400" dirty="0" err="1"/>
              <a:t>interpretations</a:t>
            </a:r>
            <a:r>
              <a:rPr lang="nb-NO" sz="1400" dirty="0"/>
              <a:t> </a:t>
            </a:r>
            <a:r>
              <a:rPr lang="nb-NO" sz="1400" dirty="0" err="1"/>
              <a:t>of</a:t>
            </a:r>
            <a:r>
              <a:rPr lang="nb-NO" sz="1400" dirty="0"/>
              <a:t> </a:t>
            </a:r>
            <a:r>
              <a:rPr lang="nb-NO" sz="1400" dirty="0" err="1"/>
              <a:t>Features</a:t>
            </a:r>
            <a:r>
              <a:rPr lang="nb-NO" sz="1400" dirty="0"/>
              <a:t> («scenarios»)</a:t>
            </a:r>
          </a:p>
          <a:p>
            <a:pPr marL="774900" lvl="1" indent="-342900">
              <a:buFont typeface="+mj-lt"/>
              <a:buAutoNum type="arabicPeriod"/>
            </a:pPr>
            <a:r>
              <a:rPr lang="nb-NO" sz="1400" dirty="0" err="1"/>
              <a:t>HorizonInterpretation</a:t>
            </a:r>
            <a:r>
              <a:rPr lang="nb-NO" sz="1400" dirty="0"/>
              <a:t>: </a:t>
            </a:r>
            <a:r>
              <a:rPr lang="nb-NO" sz="1400" dirty="0" err="1"/>
              <a:t>contains</a:t>
            </a:r>
            <a:r>
              <a:rPr lang="nb-NO" sz="1400" dirty="0"/>
              <a:t> </a:t>
            </a:r>
            <a:r>
              <a:rPr lang="nb-NO" sz="1400" dirty="0" err="1"/>
              <a:t>meta</a:t>
            </a:r>
            <a:r>
              <a:rPr lang="nb-NO" sz="1400" dirty="0"/>
              <a:t> data </a:t>
            </a:r>
            <a:r>
              <a:rPr lang="nb-NO" sz="1400" dirty="0" err="1"/>
              <a:t>such</a:t>
            </a:r>
            <a:r>
              <a:rPr lang="nb-NO" sz="1400" dirty="0"/>
              <a:t> as </a:t>
            </a:r>
            <a:r>
              <a:rPr lang="nb-NO" sz="1400" dirty="0" err="1"/>
              <a:t>feature</a:t>
            </a:r>
            <a:r>
              <a:rPr lang="nb-NO" sz="1400" dirty="0"/>
              <a:t> </a:t>
            </a:r>
            <a:r>
              <a:rPr lang="nb-NO" sz="1400" dirty="0" err="1"/>
              <a:t>name</a:t>
            </a:r>
            <a:r>
              <a:rPr lang="nb-NO" sz="1400" dirty="0"/>
              <a:t>, </a:t>
            </a:r>
            <a:r>
              <a:rPr lang="nb-NO" sz="1400" dirty="0" err="1"/>
              <a:t>domain</a:t>
            </a:r>
            <a:r>
              <a:rPr lang="nb-NO" sz="1400" dirty="0"/>
              <a:t>, age range, </a:t>
            </a:r>
            <a:r>
              <a:rPr lang="nb-NO" sz="1400" dirty="0" err="1"/>
              <a:t>conformity</a:t>
            </a:r>
            <a:r>
              <a:rPr lang="nb-NO" sz="1400" dirty="0"/>
              <a:t>, </a:t>
            </a:r>
            <a:r>
              <a:rPr lang="nb-NO" sz="1400" dirty="0" err="1"/>
              <a:t>stratigraphic</a:t>
            </a:r>
            <a:r>
              <a:rPr lang="nb-NO" sz="1400" dirty="0"/>
              <a:t> </a:t>
            </a:r>
            <a:r>
              <a:rPr lang="nb-NO" sz="1400" dirty="0" err="1"/>
              <a:t>role</a:t>
            </a:r>
            <a:endParaRPr lang="nb-NO" sz="1400" dirty="0"/>
          </a:p>
          <a:p>
            <a:pPr marL="774900" lvl="1" indent="-342900">
              <a:buFont typeface="+mj-lt"/>
              <a:buAutoNum type="arabicPeriod"/>
            </a:pPr>
            <a:r>
              <a:rPr lang="nb-NO" sz="1400" dirty="0" err="1"/>
              <a:t>StructuralOrganizationInterpretation</a:t>
            </a:r>
            <a:endParaRPr lang="nb-NO" sz="1400" dirty="0"/>
          </a:p>
          <a:p>
            <a:r>
              <a:rPr lang="nb-NO" sz="1400" dirty="0"/>
              <a:t>Multiple </a:t>
            </a:r>
            <a:r>
              <a:rPr lang="nb-NO" sz="1400" dirty="0" err="1"/>
              <a:t>representations</a:t>
            </a:r>
            <a:r>
              <a:rPr lang="nb-NO" sz="1400" dirty="0"/>
              <a:t> (</a:t>
            </a:r>
            <a:r>
              <a:rPr lang="nb-NO" sz="1400" dirty="0" err="1"/>
              <a:t>resolution</a:t>
            </a:r>
            <a:r>
              <a:rPr lang="nb-NO" sz="1400" dirty="0"/>
              <a:t>, </a:t>
            </a:r>
            <a:r>
              <a:rPr lang="nb-NO" sz="1400" dirty="0" err="1"/>
              <a:t>geometry</a:t>
            </a:r>
            <a:r>
              <a:rPr lang="nb-NO" sz="1400" dirty="0"/>
              <a:t>) for </a:t>
            </a:r>
            <a:r>
              <a:rPr lang="nb-NO" sz="1400" dirty="0" err="1"/>
              <a:t>each</a:t>
            </a:r>
            <a:r>
              <a:rPr lang="nb-NO" sz="1400" dirty="0"/>
              <a:t> </a:t>
            </a:r>
            <a:r>
              <a:rPr lang="nb-NO" sz="1400" dirty="0" err="1"/>
              <a:t>Interpretation</a:t>
            </a:r>
            <a:r>
              <a:rPr lang="nb-NO" sz="1400" dirty="0"/>
              <a:t>:</a:t>
            </a:r>
          </a:p>
          <a:p>
            <a:pPr marL="774900" lvl="1" indent="-342900">
              <a:buFont typeface="+mj-lt"/>
              <a:buAutoNum type="arabicPeriod"/>
            </a:pPr>
            <a:r>
              <a:rPr lang="nb-NO" sz="1400" dirty="0"/>
              <a:t>2dGridRepresentation or </a:t>
            </a:r>
            <a:r>
              <a:rPr lang="nb-NO" sz="1400" dirty="0" err="1"/>
              <a:t>PointSetRep</a:t>
            </a:r>
            <a:r>
              <a:rPr lang="nb-NO" sz="1400" dirty="0"/>
              <a:t> or </a:t>
            </a:r>
            <a:r>
              <a:rPr lang="nb-NO" sz="1400" dirty="0" err="1"/>
              <a:t>TriangulatedSetRep</a:t>
            </a:r>
            <a:endParaRPr lang="nb-NO" sz="1400" dirty="0"/>
          </a:p>
          <a:p>
            <a:pPr marL="774900" lvl="1" indent="-342900">
              <a:buFont typeface="+mj-lt"/>
              <a:buAutoNum type="arabicPeriod"/>
            </a:pPr>
            <a:r>
              <a:rPr lang="nb-NO" sz="1400" dirty="0" err="1"/>
              <a:t>UnSealedSurfaceFramework</a:t>
            </a:r>
            <a:r>
              <a:rPr lang="nb-NO" sz="1400" dirty="0"/>
              <a:t> (</a:t>
            </a:r>
            <a:r>
              <a:rPr lang="nb-NO" sz="1400" dirty="0" err="1"/>
              <a:t>topology</a:t>
            </a:r>
            <a:r>
              <a:rPr lang="nb-NO" sz="1400" dirty="0"/>
              <a:t>: </a:t>
            </a:r>
            <a:r>
              <a:rPr lang="nb-NO" sz="1400" dirty="0" err="1"/>
              <a:t>horizon-horizon</a:t>
            </a:r>
            <a:r>
              <a:rPr lang="nb-NO" sz="1400" dirty="0"/>
              <a:t>, </a:t>
            </a:r>
            <a:r>
              <a:rPr lang="nb-NO" sz="1400" dirty="0" err="1"/>
              <a:t>horizon-fault</a:t>
            </a:r>
            <a:r>
              <a:rPr lang="nb-NO" sz="1400" dirty="0"/>
              <a:t> and </a:t>
            </a:r>
            <a:r>
              <a:rPr lang="nb-NO" sz="1400" dirty="0" err="1"/>
              <a:t>fault-fault</a:t>
            </a:r>
            <a:r>
              <a:rPr lang="nb-NO" sz="1400" dirty="0"/>
              <a:t> relationships)</a:t>
            </a:r>
          </a:p>
          <a:p>
            <a:pPr marL="432000" lvl="1" indent="0">
              <a:buNone/>
            </a:pPr>
            <a:endParaRPr lang="nb-NO" sz="1400" dirty="0"/>
          </a:p>
          <a:p>
            <a:pPr marL="0" indent="0">
              <a:buNone/>
            </a:pPr>
            <a:r>
              <a:rPr lang="nb-NO" sz="1400" dirty="0"/>
              <a:t>Test data </a:t>
            </a:r>
            <a:r>
              <a:rPr lang="nb-NO" sz="1400" dirty="0" err="1"/>
              <a:t>set</a:t>
            </a:r>
            <a:r>
              <a:rPr lang="nb-NO" sz="1400" dirty="0"/>
              <a:t>, </a:t>
            </a:r>
            <a:r>
              <a:rPr lang="nb-NO" sz="1400" dirty="0" err="1"/>
              <a:t>available</a:t>
            </a:r>
            <a:r>
              <a:rPr lang="nb-NO" sz="1400" dirty="0"/>
              <a:t> as i) EPC files and ii)  ETP server/RDDMS: </a:t>
            </a:r>
          </a:p>
          <a:p>
            <a:pPr marL="342900" indent="-342900">
              <a:buFont typeface="+mj-lt"/>
              <a:buAutoNum type="arabicPeriod"/>
            </a:pPr>
            <a:r>
              <a:rPr lang="nb-NO" sz="1400" dirty="0"/>
              <a:t>Volve </a:t>
            </a:r>
            <a:r>
              <a:rPr lang="nb-NO" sz="1400" dirty="0" err="1"/>
              <a:t>depth</a:t>
            </a:r>
            <a:r>
              <a:rPr lang="nb-NO" sz="1400" dirty="0"/>
              <a:t> </a:t>
            </a:r>
            <a:r>
              <a:rPr lang="nb-NO" sz="1400" dirty="0" err="1"/>
              <a:t>horizons</a:t>
            </a:r>
            <a:r>
              <a:rPr lang="nb-NO" sz="1400" dirty="0"/>
              <a:t>, </a:t>
            </a:r>
            <a:r>
              <a:rPr lang="nb-NO" sz="1400" dirty="0" err="1"/>
              <a:t>fault</a:t>
            </a:r>
            <a:r>
              <a:rPr lang="nb-NO" sz="1400" dirty="0"/>
              <a:t> </a:t>
            </a:r>
            <a:r>
              <a:rPr lang="nb-NO" sz="1400" dirty="0" err="1"/>
              <a:t>sets</a:t>
            </a:r>
            <a:endParaRPr lang="nb-NO" sz="1400" dirty="0"/>
          </a:p>
          <a:p>
            <a:pPr marL="342900" indent="-342900">
              <a:buFont typeface="+mj-lt"/>
              <a:buAutoNum type="arabicPeriod"/>
            </a:pPr>
            <a:r>
              <a:rPr lang="nb-NO" sz="1400" dirty="0"/>
              <a:t>Volve </a:t>
            </a:r>
            <a:r>
              <a:rPr lang="nb-NO" sz="1400" dirty="0" err="1"/>
              <a:t>depth</a:t>
            </a:r>
            <a:r>
              <a:rPr lang="nb-NO" sz="1400" dirty="0"/>
              <a:t> </a:t>
            </a:r>
            <a:r>
              <a:rPr lang="nb-NO" sz="1400" dirty="0" err="1"/>
              <a:t>structural</a:t>
            </a:r>
            <a:r>
              <a:rPr lang="nb-NO" sz="1400" dirty="0"/>
              <a:t> </a:t>
            </a:r>
            <a:r>
              <a:rPr lang="nb-NO" sz="1400" dirty="0" err="1"/>
              <a:t>framework</a:t>
            </a:r>
            <a:endParaRPr lang="en-US" sz="1400" dirty="0"/>
          </a:p>
          <a:p>
            <a:pPr marL="432000" lvl="1" indent="0">
              <a:buNone/>
            </a:pPr>
            <a:endParaRPr lang="nb-NO" sz="1400" dirty="0"/>
          </a:p>
          <a:p>
            <a:endParaRPr lang="nb-NO" dirty="0"/>
          </a:p>
          <a:p>
            <a:endParaRPr lang="en-US" dirty="0"/>
          </a:p>
          <a:p>
            <a:endParaRPr lang="en-US" dirty="0"/>
          </a:p>
        </p:txBody>
      </p:sp>
      <p:sp>
        <p:nvSpPr>
          <p:cNvPr id="5" name="Slide Number Placeholder 4">
            <a:extLst>
              <a:ext uri="{FF2B5EF4-FFF2-40B4-BE49-F238E27FC236}">
                <a16:creationId xmlns:a16="http://schemas.microsoft.com/office/drawing/2014/main" id="{B73B1517-296E-4C00-8BE1-282B43C10A3B}"/>
              </a:ext>
            </a:extLst>
          </p:cNvPr>
          <p:cNvSpPr>
            <a:spLocks noGrp="1"/>
          </p:cNvSpPr>
          <p:nvPr>
            <p:ph type="sldNum" sz="quarter" idx="12"/>
          </p:nvPr>
        </p:nvSpPr>
        <p:spPr/>
        <p:txBody>
          <a:bodyPr/>
          <a:lstStyle/>
          <a:p>
            <a:fld id="{5D1E5300-FC0F-4317-A193-EF6CE9E6F7B5}" type="slidenum">
              <a:rPr lang="en-GB" smtClean="0"/>
              <a:pPr/>
              <a:t>11</a:t>
            </a:fld>
            <a:r>
              <a:rPr lang="en-GB"/>
              <a:t>  |  </a:t>
            </a:r>
            <a:endParaRPr lang="en-GB" noProof="0" dirty="0"/>
          </a:p>
        </p:txBody>
      </p:sp>
      <p:pic>
        <p:nvPicPr>
          <p:cNvPr id="1026" name="Picture 2" descr="What information is available in the Volve Dataset? - DiscoverVolve">
            <a:extLst>
              <a:ext uri="{FF2B5EF4-FFF2-40B4-BE49-F238E27FC236}">
                <a16:creationId xmlns:a16="http://schemas.microsoft.com/office/drawing/2014/main" id="{1BB0E840-DBFC-46A9-A823-066ABBB39E2F}"/>
              </a:ext>
            </a:extLst>
          </p:cNvPr>
          <p:cNvPicPr>
            <a:picLocks noGrp="1" noChangeAspect="1" noChangeArrowheads="1"/>
          </p:cNvPicPr>
          <p:nvPr>
            <p:ph sz="half" idx="2"/>
          </p:nvPr>
        </p:nvPicPr>
        <p:blipFill>
          <a:blip r:embed="rId2">
            <a:clrChange>
              <a:clrFrom>
                <a:srgbClr val="000000"/>
              </a:clrFrom>
              <a:clrTo>
                <a:srgbClr val="000000">
                  <a:alpha val="0"/>
                </a:srgbClr>
              </a:clrTo>
            </a:clrChange>
            <a:alphaModFix/>
            <a:extLst>
              <a:ext uri="{28A0092B-C50C-407E-A947-70E740481C1C}">
                <a14:useLocalDpi xmlns:a14="http://schemas.microsoft.com/office/drawing/2010/main" val="0"/>
              </a:ext>
            </a:extLst>
          </a:blip>
          <a:srcRect/>
          <a:stretch>
            <a:fillRect/>
          </a:stretch>
        </p:blipFill>
        <p:spPr bwMode="auto">
          <a:xfrm>
            <a:off x="6365988" y="2343150"/>
            <a:ext cx="5267325" cy="3714750"/>
          </a:xfrm>
          <a:prstGeom prst="rect">
            <a:avLst/>
          </a:prstGeom>
          <a:noFill/>
        </p:spPr>
      </p:pic>
    </p:spTree>
    <p:extLst>
      <p:ext uri="{BB962C8B-B14F-4D97-AF65-F5344CB8AC3E}">
        <p14:creationId xmlns:p14="http://schemas.microsoft.com/office/powerpoint/2010/main" val="1905909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61769-00DE-A588-ABF4-27F22FD98289}"/>
              </a:ext>
            </a:extLst>
          </p:cNvPr>
          <p:cNvSpPr>
            <a:spLocks noGrp="1"/>
          </p:cNvSpPr>
          <p:nvPr>
            <p:ph type="title"/>
          </p:nvPr>
        </p:nvSpPr>
        <p:spPr/>
        <p:txBody>
          <a:bodyPr/>
          <a:lstStyle/>
          <a:p>
            <a:r>
              <a:rPr lang="en-US" sz="2400" i="0" u="none" strike="noStrike" dirty="0">
                <a:solidFill>
                  <a:srgbClr val="000000"/>
                </a:solidFill>
                <a:effectLst/>
                <a:latin typeface="Calibri" panose="020F0502020204030204" pitchFamily="34" charset="0"/>
              </a:rPr>
              <a:t>Main RESQML types and </a:t>
            </a:r>
            <a:br>
              <a:rPr lang="en-US" sz="2400" i="0" u="none" strike="noStrike" dirty="0">
                <a:solidFill>
                  <a:srgbClr val="000000"/>
                </a:solidFill>
                <a:effectLst/>
                <a:latin typeface="Calibri" panose="020F0502020204030204" pitchFamily="34" charset="0"/>
              </a:rPr>
            </a:br>
            <a:r>
              <a:rPr lang="en-US" sz="2400" i="0" u="none" strike="noStrike" dirty="0">
                <a:solidFill>
                  <a:srgbClr val="000000"/>
                </a:solidFill>
                <a:effectLst/>
                <a:latin typeface="Calibri" panose="020F0502020204030204" pitchFamily="34" charset="0"/>
              </a:rPr>
              <a:t>OSDU Work Product Component</a:t>
            </a:r>
            <a:br>
              <a:rPr lang="en-US" sz="2400" i="0" u="none" strike="noStrike" dirty="0">
                <a:solidFill>
                  <a:srgbClr val="000000"/>
                </a:solidFill>
                <a:effectLst/>
                <a:latin typeface="Calibri" panose="020F0502020204030204" pitchFamily="34" charset="0"/>
              </a:rPr>
            </a:br>
            <a:r>
              <a:rPr lang="en-US" sz="2400" i="0" u="none" strike="noStrike" dirty="0">
                <a:solidFill>
                  <a:srgbClr val="000000"/>
                </a:solidFill>
                <a:effectLst/>
                <a:latin typeface="Calibri" panose="020F0502020204030204" pitchFamily="34" charset="0"/>
              </a:rPr>
              <a:t>equivalents</a:t>
            </a:r>
            <a:endParaRPr lang="en-US" dirty="0"/>
          </a:p>
        </p:txBody>
      </p:sp>
      <p:sp>
        <p:nvSpPr>
          <p:cNvPr id="5" name="Slide Number Placeholder 4">
            <a:extLst>
              <a:ext uri="{FF2B5EF4-FFF2-40B4-BE49-F238E27FC236}">
                <a16:creationId xmlns:a16="http://schemas.microsoft.com/office/drawing/2014/main" id="{F4C91FE7-F744-D600-45BB-23199DC22BB0}"/>
              </a:ext>
            </a:extLst>
          </p:cNvPr>
          <p:cNvSpPr>
            <a:spLocks noGrp="1"/>
          </p:cNvSpPr>
          <p:nvPr>
            <p:ph type="sldNum" sz="quarter" idx="12"/>
          </p:nvPr>
        </p:nvSpPr>
        <p:spPr/>
        <p:txBody>
          <a:bodyPr/>
          <a:lstStyle/>
          <a:p>
            <a:fld id="{5D1E5300-FC0F-4317-A193-EF6CE9E6F7B5}" type="slidenum">
              <a:rPr lang="en-GB" smtClean="0"/>
              <a:pPr/>
              <a:t>12</a:t>
            </a:fld>
            <a:r>
              <a:rPr lang="en-GB"/>
              <a:t>  |  </a:t>
            </a:r>
            <a:endParaRPr lang="en-GB" noProof="0" dirty="0"/>
          </a:p>
        </p:txBody>
      </p:sp>
      <p:graphicFrame>
        <p:nvGraphicFramePr>
          <p:cNvPr id="7" name="Content Placeholder 6">
            <a:extLst>
              <a:ext uri="{FF2B5EF4-FFF2-40B4-BE49-F238E27FC236}">
                <a16:creationId xmlns:a16="http://schemas.microsoft.com/office/drawing/2014/main" id="{1F819C8E-445E-4EF0-984E-C8728818E793}"/>
              </a:ext>
            </a:extLst>
          </p:cNvPr>
          <p:cNvGraphicFramePr>
            <a:graphicFrameLocks noGrp="1"/>
          </p:cNvGraphicFramePr>
          <p:nvPr>
            <p:ph sz="half" idx="1"/>
            <p:extLst>
              <p:ext uri="{D42A27DB-BD31-4B8C-83A1-F6EECF244321}">
                <p14:modId xmlns:p14="http://schemas.microsoft.com/office/powerpoint/2010/main" val="293786780"/>
              </p:ext>
            </p:extLst>
          </p:nvPr>
        </p:nvGraphicFramePr>
        <p:xfrm>
          <a:off x="4946136" y="931479"/>
          <a:ext cx="6875516" cy="5420595"/>
        </p:xfrm>
        <a:graphic>
          <a:graphicData uri="http://schemas.openxmlformats.org/drawingml/2006/table">
            <a:tbl>
              <a:tblPr>
                <a:tableStyleId>{5C22544A-7EE6-4342-B048-85BDC9FD1C3A}</a:tableStyleId>
              </a:tblPr>
              <a:tblGrid>
                <a:gridCol w="3853792">
                  <a:extLst>
                    <a:ext uri="{9D8B030D-6E8A-4147-A177-3AD203B41FA5}">
                      <a16:colId xmlns:a16="http://schemas.microsoft.com/office/drawing/2014/main" val="1296689643"/>
                    </a:ext>
                  </a:extLst>
                </a:gridCol>
                <a:gridCol w="3021724">
                  <a:extLst>
                    <a:ext uri="{9D8B030D-6E8A-4147-A177-3AD203B41FA5}">
                      <a16:colId xmlns:a16="http://schemas.microsoft.com/office/drawing/2014/main" val="2280463528"/>
                    </a:ext>
                  </a:extLst>
                </a:gridCol>
              </a:tblGrid>
              <a:tr h="85188">
                <a:tc gridSpan="2">
                  <a:txBody>
                    <a:bodyPr/>
                    <a:lstStyle/>
                    <a:p>
                      <a:pPr algn="l" fontAlgn="b"/>
                      <a:r>
                        <a:rPr lang="en-US" sz="1200" b="1" u="none" strike="noStrike">
                          <a:effectLst/>
                        </a:rPr>
                        <a:t>Supported RESQML types and their OSDU Work Product Component equivalents </a:t>
                      </a:r>
                      <a:endParaRPr lang="en-US" sz="1200" b="1" i="0" u="none" strike="noStrike">
                        <a:solidFill>
                          <a:srgbClr val="000000"/>
                        </a:solidFill>
                        <a:effectLst/>
                        <a:latin typeface="Calibri" panose="020F0502020204030204" pitchFamily="34" charset="0"/>
                      </a:endParaRPr>
                    </a:p>
                  </a:txBody>
                  <a:tcPr marL="5575" marR="5575" marT="5575" marB="0" anchor="b">
                    <a:solidFill>
                      <a:schemeClr val="tx1">
                        <a:lumMod val="20000"/>
                        <a:lumOff val="80000"/>
                        <a:alpha val="91000"/>
                      </a:schemeClr>
                    </a:solidFill>
                  </a:tcPr>
                </a:tc>
                <a:tc hMerge="1">
                  <a:txBody>
                    <a:bodyPr/>
                    <a:lstStyle/>
                    <a:p>
                      <a:endParaRPr lang="en-US"/>
                    </a:p>
                  </a:txBody>
                  <a:tcPr/>
                </a:tc>
                <a:extLst>
                  <a:ext uri="{0D108BD9-81ED-4DB2-BD59-A6C34878D82A}">
                    <a16:rowId xmlns:a16="http://schemas.microsoft.com/office/drawing/2014/main" val="1084483285"/>
                  </a:ext>
                </a:extLst>
              </a:tr>
              <a:tr h="85188">
                <a:tc>
                  <a:txBody>
                    <a:bodyPr/>
                    <a:lstStyle/>
                    <a:p>
                      <a:pPr algn="l" fontAlgn="b"/>
                      <a:r>
                        <a:rPr lang="en-US" sz="1200" b="1" u="none" strike="noStrike" dirty="0">
                          <a:effectLst/>
                        </a:rPr>
                        <a:t>RESQML</a:t>
                      </a:r>
                      <a:endParaRPr lang="en-US" sz="1200" b="1" i="0" u="none" strike="noStrike" dirty="0">
                        <a:solidFill>
                          <a:srgbClr val="000000"/>
                        </a:solidFill>
                        <a:effectLst/>
                        <a:latin typeface="Calibri" panose="020F0502020204030204" pitchFamily="34" charset="0"/>
                      </a:endParaRPr>
                    </a:p>
                  </a:txBody>
                  <a:tcPr marL="5575" marR="5575" marT="5575" marB="0" anchor="b">
                    <a:solidFill>
                      <a:schemeClr val="tx1">
                        <a:lumMod val="20000"/>
                        <a:lumOff val="80000"/>
                        <a:alpha val="91000"/>
                      </a:schemeClr>
                    </a:solidFill>
                  </a:tcPr>
                </a:tc>
                <a:tc>
                  <a:txBody>
                    <a:bodyPr/>
                    <a:lstStyle/>
                    <a:p>
                      <a:pPr algn="l" fontAlgn="b"/>
                      <a:r>
                        <a:rPr lang="en-US" sz="1200" b="1" u="none" strike="noStrike">
                          <a:effectLst/>
                        </a:rPr>
                        <a:t>OSDU WPC</a:t>
                      </a:r>
                      <a:endParaRPr lang="en-US" sz="1200" b="1" i="0" u="none" strike="noStrike">
                        <a:solidFill>
                          <a:srgbClr val="000000"/>
                        </a:solidFill>
                        <a:effectLst/>
                        <a:latin typeface="Calibri" panose="020F0502020204030204" pitchFamily="34" charset="0"/>
                      </a:endParaRPr>
                    </a:p>
                  </a:txBody>
                  <a:tcPr marL="5575" marR="5575" marT="5575" marB="0" anchor="b">
                    <a:solidFill>
                      <a:schemeClr val="tx1">
                        <a:lumMod val="20000"/>
                        <a:lumOff val="80000"/>
                        <a:alpha val="91000"/>
                      </a:schemeClr>
                    </a:solidFill>
                  </a:tcPr>
                </a:tc>
                <a:extLst>
                  <a:ext uri="{0D108BD9-81ED-4DB2-BD59-A6C34878D82A}">
                    <a16:rowId xmlns:a16="http://schemas.microsoft.com/office/drawing/2014/main" val="569739843"/>
                  </a:ext>
                </a:extLst>
              </a:tr>
              <a:tr h="250524">
                <a:tc>
                  <a:txBody>
                    <a:bodyPr/>
                    <a:lstStyle/>
                    <a:p>
                      <a:pPr algn="l" fontAlgn="b"/>
                      <a:r>
                        <a:rPr lang="en-US" sz="1200" u="none" strike="noStrike" dirty="0" err="1">
                          <a:effectLst/>
                        </a:rPr>
                        <a:t>CategoricalProperty</a:t>
                      </a:r>
                      <a:br>
                        <a:rPr lang="en-US" sz="1200" u="none" strike="noStrike" dirty="0">
                          <a:effectLst/>
                        </a:rPr>
                      </a:br>
                      <a:r>
                        <a:rPr lang="en-US" sz="1200" u="none" strike="noStrike" dirty="0" err="1">
                          <a:effectLst/>
                        </a:rPr>
                        <a:t>ContinuousProperty</a:t>
                      </a:r>
                      <a:br>
                        <a:rPr lang="en-US" sz="1200" u="none" strike="noStrike" dirty="0">
                          <a:effectLst/>
                        </a:rPr>
                      </a:br>
                      <a:r>
                        <a:rPr lang="en-US" sz="1200" u="none" strike="noStrike" dirty="0" err="1">
                          <a:effectLst/>
                        </a:rPr>
                        <a:t>DiscreteProperty</a:t>
                      </a:r>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tc>
                  <a:txBody>
                    <a:bodyPr/>
                    <a:lstStyle/>
                    <a:p>
                      <a:pPr algn="l" fontAlgn="b"/>
                      <a:r>
                        <a:rPr lang="en-US" sz="1200" u="none" strike="noStrike" dirty="0" err="1">
                          <a:effectLst/>
                        </a:rPr>
                        <a:t>GenericProperty</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extLst>
                  <a:ext uri="{0D108BD9-81ED-4DB2-BD59-A6C34878D82A}">
                    <a16:rowId xmlns:a16="http://schemas.microsoft.com/office/drawing/2014/main" val="982254959"/>
                  </a:ext>
                </a:extLst>
              </a:tr>
              <a:tr h="85188">
                <a:tc>
                  <a:txBody>
                    <a:bodyPr/>
                    <a:lstStyle/>
                    <a:p>
                      <a:pPr algn="l" fontAlgn="b"/>
                      <a:r>
                        <a:rPr lang="en-US" sz="1200" b="1" u="none" strike="noStrike" dirty="0" err="1">
                          <a:effectLst/>
                        </a:rPr>
                        <a:t>FaultInterpretation</a:t>
                      </a:r>
                      <a:r>
                        <a:rPr lang="en-US" sz="1200" b="1" u="none" strike="noStrike" dirty="0">
                          <a:effectLst/>
                        </a:rPr>
                        <a:t> </a:t>
                      </a:r>
                      <a:endParaRPr lang="en-US" sz="1200" b="1"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tc>
                  <a:txBody>
                    <a:bodyPr/>
                    <a:lstStyle/>
                    <a:p>
                      <a:pPr algn="l" fontAlgn="b"/>
                      <a:r>
                        <a:rPr lang="en-US" sz="1200" b="1" u="none" strike="noStrike" dirty="0" err="1">
                          <a:effectLst/>
                        </a:rPr>
                        <a:t>FaultInterpretation</a:t>
                      </a:r>
                      <a:endParaRPr lang="en-US" sz="1200" b="1"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extLst>
                  <a:ext uri="{0D108BD9-81ED-4DB2-BD59-A6C34878D82A}">
                    <a16:rowId xmlns:a16="http://schemas.microsoft.com/office/drawing/2014/main" val="1326032233"/>
                  </a:ext>
                </a:extLst>
              </a:tr>
              <a:tr h="167856">
                <a:tc>
                  <a:txBody>
                    <a:bodyPr/>
                    <a:lstStyle/>
                    <a:p>
                      <a:pPr algn="l" fontAlgn="b"/>
                      <a:r>
                        <a:rPr lang="en-US" sz="1200" u="none" strike="noStrike" dirty="0" err="1">
                          <a:effectLst/>
                        </a:rPr>
                        <a:t>GeneticBoundaryFeature</a:t>
                      </a:r>
                      <a:br>
                        <a:rPr lang="en-US" sz="1200" u="none" strike="noStrike" dirty="0">
                          <a:effectLst/>
                        </a:rPr>
                      </a:br>
                      <a:r>
                        <a:rPr lang="en-US" sz="1200" u="none" strike="noStrike" dirty="0" err="1">
                          <a:effectLst/>
                        </a:rPr>
                        <a:t>OrganizationFeature</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tc>
                  <a:txBody>
                    <a:bodyPr/>
                    <a:lstStyle/>
                    <a:p>
                      <a:pPr algn="l" fontAlgn="b"/>
                      <a:r>
                        <a:rPr lang="en-US" sz="1200" u="none" strike="noStrike" dirty="0" err="1">
                          <a:effectLst/>
                        </a:rPr>
                        <a:t>LocalBoundaryFeature</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extLst>
                  <a:ext uri="{0D108BD9-81ED-4DB2-BD59-A6C34878D82A}">
                    <a16:rowId xmlns:a16="http://schemas.microsoft.com/office/drawing/2014/main" val="1086515481"/>
                  </a:ext>
                </a:extLst>
              </a:tr>
              <a:tr h="151491">
                <a:tc>
                  <a:txBody>
                    <a:bodyPr/>
                    <a:lstStyle/>
                    <a:p>
                      <a:pPr algn="l" fontAlgn="b"/>
                      <a:r>
                        <a:rPr lang="en-US" sz="1200" u="none" strike="noStrike" dirty="0" err="1">
                          <a:effectLst/>
                        </a:rPr>
                        <a:t>GridConnectionSetRepresentation</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tc>
                  <a:txBody>
                    <a:bodyPr/>
                    <a:lstStyle/>
                    <a:p>
                      <a:pPr algn="l" fontAlgn="b"/>
                      <a:r>
                        <a:rPr lang="en-US" sz="1200" u="none" strike="noStrike" dirty="0" err="1">
                          <a:effectLst/>
                        </a:rPr>
                        <a:t>GridConnectionSetRepresentation</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extLst>
                  <a:ext uri="{0D108BD9-81ED-4DB2-BD59-A6C34878D82A}">
                    <a16:rowId xmlns:a16="http://schemas.microsoft.com/office/drawing/2014/main" val="2413451200"/>
                  </a:ext>
                </a:extLst>
              </a:tr>
              <a:tr h="85188">
                <a:tc>
                  <a:txBody>
                    <a:bodyPr/>
                    <a:lstStyle/>
                    <a:p>
                      <a:pPr algn="l" fontAlgn="b"/>
                      <a:r>
                        <a:rPr lang="en-US" sz="1200" b="1" u="none" strike="noStrike" dirty="0" err="1">
                          <a:effectLst/>
                        </a:rPr>
                        <a:t>HorizonInterpretation</a:t>
                      </a:r>
                      <a:r>
                        <a:rPr lang="en-US" sz="1200" b="1" u="none" strike="noStrike" dirty="0">
                          <a:effectLst/>
                        </a:rPr>
                        <a:t> </a:t>
                      </a:r>
                      <a:endParaRPr lang="en-US" sz="1200" b="1"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tc>
                  <a:txBody>
                    <a:bodyPr/>
                    <a:lstStyle/>
                    <a:p>
                      <a:pPr algn="l" fontAlgn="b"/>
                      <a:r>
                        <a:rPr lang="en-US" sz="1200" b="1" u="none" strike="noStrike" dirty="0" err="1">
                          <a:effectLst/>
                        </a:rPr>
                        <a:t>HorizonInterpretation</a:t>
                      </a:r>
                      <a:endParaRPr lang="en-US" sz="1200" b="1"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extLst>
                  <a:ext uri="{0D108BD9-81ED-4DB2-BD59-A6C34878D82A}">
                    <a16:rowId xmlns:a16="http://schemas.microsoft.com/office/drawing/2014/main" val="1650557497"/>
                  </a:ext>
                </a:extLst>
              </a:tr>
              <a:tr h="85188">
                <a:tc>
                  <a:txBody>
                    <a:bodyPr/>
                    <a:lstStyle/>
                    <a:p>
                      <a:pPr algn="l" fontAlgn="b"/>
                      <a:r>
                        <a:rPr lang="en-US" sz="1200" u="none" strike="noStrike" dirty="0" err="1">
                          <a:effectLst/>
                        </a:rPr>
                        <a:t>IjkGridRepresentation</a:t>
                      </a:r>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tc>
                  <a:txBody>
                    <a:bodyPr/>
                    <a:lstStyle/>
                    <a:p>
                      <a:pPr algn="l" fontAlgn="b"/>
                      <a:r>
                        <a:rPr lang="en-US" sz="1200" u="none" strike="noStrike" dirty="0" err="1">
                          <a:effectLst/>
                        </a:rPr>
                        <a:t>IjkGridRepresentation</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extLst>
                  <a:ext uri="{0D108BD9-81ED-4DB2-BD59-A6C34878D82A}">
                    <a16:rowId xmlns:a16="http://schemas.microsoft.com/office/drawing/2014/main" val="1624828295"/>
                  </a:ext>
                </a:extLst>
              </a:tr>
              <a:tr h="167856">
                <a:tc>
                  <a:txBody>
                    <a:bodyPr/>
                    <a:lstStyle/>
                    <a:p>
                      <a:pPr algn="l" fontAlgn="b"/>
                      <a:r>
                        <a:rPr lang="en-US" sz="1200" u="none" strike="noStrike" dirty="0">
                          <a:effectLst/>
                        </a:rPr>
                        <a:t>LocalDepth3dCrs</a:t>
                      </a:r>
                      <a:br>
                        <a:rPr lang="en-US" sz="1200" u="none" strike="noStrike" dirty="0">
                          <a:effectLst/>
                        </a:rPr>
                      </a:br>
                      <a:r>
                        <a:rPr lang="en-US" sz="1200" u="none" strike="noStrike" dirty="0">
                          <a:effectLst/>
                        </a:rPr>
                        <a:t>LocalTime3dCrs</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tc>
                  <a:txBody>
                    <a:bodyPr/>
                    <a:lstStyle/>
                    <a:p>
                      <a:pPr algn="l" fontAlgn="b"/>
                      <a:r>
                        <a:rPr lang="en-US" sz="1200" u="none" strike="noStrike" dirty="0" err="1">
                          <a:effectLst/>
                        </a:rPr>
                        <a:t>LocalModelCompoundCrs</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extLst>
                  <a:ext uri="{0D108BD9-81ED-4DB2-BD59-A6C34878D82A}">
                    <a16:rowId xmlns:a16="http://schemas.microsoft.com/office/drawing/2014/main" val="1846283546"/>
                  </a:ext>
                </a:extLst>
              </a:tr>
              <a:tr h="85188">
                <a:tc>
                  <a:txBody>
                    <a:bodyPr/>
                    <a:lstStyle/>
                    <a:p>
                      <a:pPr algn="l" fontAlgn="b"/>
                      <a:r>
                        <a:rPr lang="en-US" sz="1200" u="none" strike="noStrike" dirty="0" err="1">
                          <a:effectLst/>
                        </a:rPr>
                        <a:t>StratigraphicUnitFeature</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tc>
                  <a:txBody>
                    <a:bodyPr/>
                    <a:lstStyle/>
                    <a:p>
                      <a:pPr algn="l" fontAlgn="b"/>
                      <a:r>
                        <a:rPr lang="en-US" sz="1200" u="none" strike="noStrike" dirty="0" err="1">
                          <a:effectLst/>
                        </a:rPr>
                        <a:t>StratigraphicUnitFeature</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extLst>
                  <a:ext uri="{0D108BD9-81ED-4DB2-BD59-A6C34878D82A}">
                    <a16:rowId xmlns:a16="http://schemas.microsoft.com/office/drawing/2014/main" val="2700942352"/>
                  </a:ext>
                </a:extLst>
              </a:tr>
              <a:tr h="498528">
                <a:tc>
                  <a:txBody>
                    <a:bodyPr/>
                    <a:lstStyle/>
                    <a:p>
                      <a:pPr algn="l" fontAlgn="b"/>
                      <a:r>
                        <a:rPr lang="en-US" sz="1200" b="1" u="none" strike="noStrike" dirty="0" err="1">
                          <a:effectLst/>
                        </a:rPr>
                        <a:t>PolylineRepresentation</a:t>
                      </a:r>
                      <a:r>
                        <a:rPr lang="en-US" sz="1200" b="1" u="none" strike="noStrike" dirty="0">
                          <a:effectLst/>
                        </a:rPr>
                        <a:t> </a:t>
                      </a:r>
                      <a:r>
                        <a:rPr lang="en-US" sz="1200" b="1" u="none" strike="noStrike" dirty="0" err="1">
                          <a:effectLst/>
                        </a:rPr>
                        <a:t>PolylineSetRepresentation</a:t>
                      </a:r>
                      <a:r>
                        <a:rPr lang="en-US" sz="1200" b="1" u="none" strike="noStrike" dirty="0">
                          <a:effectLst/>
                        </a:rPr>
                        <a:t> </a:t>
                      </a:r>
                      <a:r>
                        <a:rPr lang="en-US" sz="1200" b="1" u="none" strike="noStrike" dirty="0" err="1">
                          <a:effectLst/>
                        </a:rPr>
                        <a:t>PointSetRepresentation</a:t>
                      </a:r>
                      <a:endParaRPr lang="en-US" sz="1200" b="1" u="none" strike="noStrike" dirty="0">
                        <a:effectLst/>
                      </a:endParaRPr>
                    </a:p>
                    <a:p>
                      <a:pPr marL="0" marR="0" lvl="0" indent="0" algn="l" defTabSz="914400" rtl="0" eaLnBrk="1" fontAlgn="b" latinLnBrk="0" hangingPunct="1">
                        <a:lnSpc>
                          <a:spcPct val="100000"/>
                        </a:lnSpc>
                        <a:spcBef>
                          <a:spcPts val="0"/>
                        </a:spcBef>
                        <a:spcAft>
                          <a:spcPts val="0"/>
                        </a:spcAft>
                        <a:buClrTx/>
                        <a:buSzTx/>
                        <a:buFontTx/>
                        <a:buNone/>
                        <a:tabLst/>
                        <a:defRPr/>
                      </a:pPr>
                      <a:r>
                        <a:rPr lang="en-US" sz="1200" b="1" u="none" strike="noStrike" dirty="0">
                          <a:effectLst/>
                        </a:rPr>
                        <a:t>Grid2dRepresentation</a:t>
                      </a:r>
                      <a:endParaRPr lang="en-US" sz="1200" b="1" i="0" u="none" strike="noStrike" dirty="0">
                        <a:solidFill>
                          <a:srgbClr val="FF0000"/>
                        </a:solidFill>
                        <a:effectLst/>
                        <a:latin typeface="Calibri" panose="020F0502020204030204" pitchFamily="34" charset="0"/>
                      </a:endParaRPr>
                    </a:p>
                    <a:p>
                      <a:pPr marL="0" marR="0" lvl="0" indent="0" algn="l" defTabSz="914400" rtl="0" eaLnBrk="1" fontAlgn="b" latinLnBrk="0" hangingPunct="1">
                        <a:lnSpc>
                          <a:spcPct val="100000"/>
                        </a:lnSpc>
                        <a:spcBef>
                          <a:spcPts val="0"/>
                        </a:spcBef>
                        <a:spcAft>
                          <a:spcPts val="0"/>
                        </a:spcAft>
                        <a:buClrTx/>
                        <a:buSzTx/>
                        <a:buFontTx/>
                        <a:buNone/>
                        <a:tabLst/>
                        <a:defRPr/>
                      </a:pPr>
                      <a:r>
                        <a:rPr lang="en-US" sz="1200" b="1" u="none" strike="noStrike" dirty="0">
                          <a:effectLst/>
                        </a:rPr>
                        <a:t>Grid2dSetRepresentation</a:t>
                      </a:r>
                      <a:endParaRPr lang="en-US" sz="1200" b="1" i="0" u="none" strike="noStrike" dirty="0">
                        <a:solidFill>
                          <a:srgbClr val="FF0000"/>
                        </a:solidFill>
                        <a:effectLst/>
                        <a:latin typeface="Calibri" panose="020F0502020204030204" pitchFamily="34" charset="0"/>
                      </a:endParaRPr>
                    </a:p>
                    <a:p>
                      <a:pPr algn="l" fontAlgn="b"/>
                      <a:r>
                        <a:rPr lang="en-US" sz="1200" b="1" u="none" strike="noStrike" dirty="0" err="1">
                          <a:effectLst/>
                        </a:rPr>
                        <a:t>TriangulatedSetRepresentation</a:t>
                      </a:r>
                      <a:endParaRPr lang="en-US" sz="1200" b="1"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tc>
                  <a:txBody>
                    <a:bodyPr/>
                    <a:lstStyle/>
                    <a:p>
                      <a:pPr algn="l" fontAlgn="b"/>
                      <a:r>
                        <a:rPr lang="en-US" sz="1200" b="1" u="none" strike="noStrike" dirty="0" err="1">
                          <a:effectLst/>
                        </a:rPr>
                        <a:t>GenericRepresentation</a:t>
                      </a:r>
                      <a:endParaRPr lang="en-US" sz="1200" b="1"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extLst>
                  <a:ext uri="{0D108BD9-81ED-4DB2-BD59-A6C34878D82A}">
                    <a16:rowId xmlns:a16="http://schemas.microsoft.com/office/drawing/2014/main" val="3242437447"/>
                  </a:ext>
                </a:extLst>
              </a:tr>
              <a:tr h="85188">
                <a:tc>
                  <a:txBody>
                    <a:bodyPr/>
                    <a:lstStyle/>
                    <a:p>
                      <a:pPr algn="l" fontAlgn="b"/>
                      <a:r>
                        <a:rPr lang="en-US" sz="1200" u="none" strike="noStrike" dirty="0" err="1">
                          <a:effectLst/>
                        </a:rPr>
                        <a:t>PropertySet</a:t>
                      </a:r>
                      <a:r>
                        <a:rPr lang="en-US" sz="1200" u="none" strike="noStrike" dirty="0">
                          <a:effectLst/>
                        </a:rPr>
                        <a:t> </a:t>
                      </a:r>
                      <a:r>
                        <a:rPr lang="en-US" sz="1200" u="none" strike="noStrike" dirty="0" err="1">
                          <a:effectLst/>
                        </a:rPr>
                        <a:t>RepresentationSetRepresentation</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tc>
                  <a:txBody>
                    <a:bodyPr/>
                    <a:lstStyle/>
                    <a:p>
                      <a:pPr algn="l" fontAlgn="b"/>
                      <a:r>
                        <a:rPr lang="en-US" sz="1200" u="none" strike="noStrike" dirty="0" err="1">
                          <a:effectLst/>
                        </a:rPr>
                        <a:t>PersistedCollection</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extLst>
                  <a:ext uri="{0D108BD9-81ED-4DB2-BD59-A6C34878D82A}">
                    <a16:rowId xmlns:a16="http://schemas.microsoft.com/office/drawing/2014/main" val="3355469884"/>
                  </a:ext>
                </a:extLst>
              </a:tr>
              <a:tr h="85188">
                <a:tc>
                  <a:txBody>
                    <a:bodyPr/>
                    <a:lstStyle/>
                    <a:p>
                      <a:pPr algn="l" fontAlgn="b"/>
                      <a:r>
                        <a:rPr lang="en-US" sz="1200" u="none" strike="noStrike" dirty="0" err="1">
                          <a:effectLst/>
                        </a:rPr>
                        <a:t>StratigraphicColumn</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tc>
                  <a:txBody>
                    <a:bodyPr/>
                    <a:lstStyle/>
                    <a:p>
                      <a:pPr algn="l" fontAlgn="b"/>
                      <a:r>
                        <a:rPr lang="en-US" sz="1200" u="none" strike="noStrike" dirty="0" err="1">
                          <a:effectLst/>
                        </a:rPr>
                        <a:t>StratigraphicColumn</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extLst>
                  <a:ext uri="{0D108BD9-81ED-4DB2-BD59-A6C34878D82A}">
                    <a16:rowId xmlns:a16="http://schemas.microsoft.com/office/drawing/2014/main" val="471666490"/>
                  </a:ext>
                </a:extLst>
              </a:tr>
              <a:tr h="85188">
                <a:tc>
                  <a:txBody>
                    <a:bodyPr/>
                    <a:lstStyle/>
                    <a:p>
                      <a:pPr algn="l" fontAlgn="b"/>
                      <a:r>
                        <a:rPr lang="en-US" sz="1200" u="none" strike="noStrike" dirty="0" err="1">
                          <a:effectLst/>
                        </a:rPr>
                        <a:t>StratigraphicColumnRankInterpretation</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tc>
                  <a:txBody>
                    <a:bodyPr/>
                    <a:lstStyle/>
                    <a:p>
                      <a:pPr algn="l" fontAlgn="b"/>
                      <a:r>
                        <a:rPr lang="en-US" sz="1200" u="none" strike="noStrike" dirty="0" err="1">
                          <a:effectLst/>
                        </a:rPr>
                        <a:t>StratigraphicColumnRankInterpretation</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extLst>
                  <a:ext uri="{0D108BD9-81ED-4DB2-BD59-A6C34878D82A}">
                    <a16:rowId xmlns:a16="http://schemas.microsoft.com/office/drawing/2014/main" val="3758458337"/>
                  </a:ext>
                </a:extLst>
              </a:tr>
              <a:tr h="85188">
                <a:tc>
                  <a:txBody>
                    <a:bodyPr/>
                    <a:lstStyle/>
                    <a:p>
                      <a:pPr algn="l" fontAlgn="b"/>
                      <a:r>
                        <a:rPr lang="en-US" sz="1200" u="none" strike="noStrike" dirty="0" err="1">
                          <a:effectLst/>
                        </a:rPr>
                        <a:t>StratigraphicUnitInterpretation</a:t>
                      </a:r>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tc>
                  <a:txBody>
                    <a:bodyPr/>
                    <a:lstStyle/>
                    <a:p>
                      <a:pPr algn="l" fontAlgn="b"/>
                      <a:r>
                        <a:rPr lang="en-US" sz="1200" u="none" strike="noStrike" dirty="0" err="1">
                          <a:effectLst/>
                        </a:rPr>
                        <a:t>StratigraphicUnitInterpretation</a:t>
                      </a:r>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extLst>
                  <a:ext uri="{0D108BD9-81ED-4DB2-BD59-A6C34878D82A}">
                    <a16:rowId xmlns:a16="http://schemas.microsoft.com/office/drawing/2014/main" val="3709479157"/>
                  </a:ext>
                </a:extLst>
              </a:tr>
              <a:tr h="89506">
                <a:tc>
                  <a:txBody>
                    <a:bodyPr/>
                    <a:lstStyle/>
                    <a:p>
                      <a:pPr algn="l" fontAlgn="b"/>
                      <a:r>
                        <a:rPr lang="en-US" sz="1200" u="none" strike="noStrike" dirty="0" err="1">
                          <a:effectLst/>
                        </a:rPr>
                        <a:t>StringTableLookup</a:t>
                      </a:r>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tc>
                  <a:txBody>
                    <a:bodyPr/>
                    <a:lstStyle/>
                    <a:p>
                      <a:pPr algn="l" fontAlgn="b"/>
                      <a:r>
                        <a:rPr lang="en-US" sz="1200" u="none" strike="noStrike" dirty="0" err="1">
                          <a:effectLst/>
                        </a:rPr>
                        <a:t>ColumnBasedTable</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extLst>
                  <a:ext uri="{0D108BD9-81ED-4DB2-BD59-A6C34878D82A}">
                    <a16:rowId xmlns:a16="http://schemas.microsoft.com/office/drawing/2014/main" val="1004929554"/>
                  </a:ext>
                </a:extLst>
              </a:tr>
              <a:tr h="85188">
                <a:tc>
                  <a:txBody>
                    <a:bodyPr/>
                    <a:lstStyle/>
                    <a:p>
                      <a:pPr algn="l" fontAlgn="b"/>
                      <a:r>
                        <a:rPr lang="en-US" sz="1200" u="none" strike="noStrike" dirty="0" err="1">
                          <a:effectLst/>
                        </a:rPr>
                        <a:t>SubRepresentation</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tc>
                  <a:txBody>
                    <a:bodyPr/>
                    <a:lstStyle/>
                    <a:p>
                      <a:pPr algn="l" fontAlgn="b"/>
                      <a:r>
                        <a:rPr lang="en-US" sz="1200" u="none" strike="noStrike" dirty="0" err="1">
                          <a:effectLst/>
                        </a:rPr>
                        <a:t>SubRepresentation</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extLst>
                  <a:ext uri="{0D108BD9-81ED-4DB2-BD59-A6C34878D82A}">
                    <a16:rowId xmlns:a16="http://schemas.microsoft.com/office/drawing/2014/main" val="559806178"/>
                  </a:ext>
                </a:extLst>
              </a:tr>
              <a:tr h="85188">
                <a:tc>
                  <a:txBody>
                    <a:bodyPr/>
                    <a:lstStyle/>
                    <a:p>
                      <a:pPr algn="l" fontAlgn="b"/>
                      <a:r>
                        <a:rPr lang="en-US" sz="1200" u="none" strike="noStrike" dirty="0" err="1">
                          <a:effectLst/>
                        </a:rPr>
                        <a:t>TimeSeries</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tc>
                  <a:txBody>
                    <a:bodyPr/>
                    <a:lstStyle/>
                    <a:p>
                      <a:pPr algn="l" fontAlgn="b"/>
                      <a:r>
                        <a:rPr lang="en-US" sz="1200" u="none" strike="noStrike" dirty="0" err="1">
                          <a:effectLst/>
                        </a:rPr>
                        <a:t>TimeSeries</a:t>
                      </a:r>
                      <a:endParaRPr lang="en-US" sz="1200" b="0" i="0" u="none" strike="noStrike" dirty="0">
                        <a:solidFill>
                          <a:srgbClr val="00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extLst>
                  <a:ext uri="{0D108BD9-81ED-4DB2-BD59-A6C34878D82A}">
                    <a16:rowId xmlns:a16="http://schemas.microsoft.com/office/drawing/2014/main" val="1406019908"/>
                  </a:ext>
                </a:extLst>
              </a:tr>
              <a:tr h="85188">
                <a:tc>
                  <a:txBody>
                    <a:bodyPr/>
                    <a:lstStyle/>
                    <a:p>
                      <a:pPr algn="l" fontAlgn="b"/>
                      <a:r>
                        <a:rPr lang="en-US" sz="1200" b="1" u="none" strike="noStrike" dirty="0">
                          <a:effectLst/>
                        </a:rPr>
                        <a:t>Non-</a:t>
                      </a:r>
                      <a:r>
                        <a:rPr lang="en-US" sz="1200" b="1" u="none" strike="noStrike" dirty="0" err="1">
                          <a:effectLst/>
                        </a:rPr>
                        <a:t>SealedSurfaceFrameworkRepresentation</a:t>
                      </a:r>
                      <a:endParaRPr lang="en-US" sz="1200" b="1" i="0" u="none" strike="noStrike" dirty="0">
                        <a:solidFill>
                          <a:srgbClr val="FF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tc>
                  <a:txBody>
                    <a:bodyPr/>
                    <a:lstStyle/>
                    <a:p>
                      <a:pPr algn="l" fontAlgn="b"/>
                      <a:r>
                        <a:rPr lang="en-US" sz="1200" b="1" u="none" strike="noStrike" dirty="0" err="1">
                          <a:effectLst/>
                        </a:rPr>
                        <a:t>UnSealedSurfaceFramework</a:t>
                      </a:r>
                      <a:endParaRPr lang="en-US" sz="1200" b="1" i="0" u="none" strike="noStrike" dirty="0">
                        <a:solidFill>
                          <a:srgbClr val="FF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extLst>
                  <a:ext uri="{0D108BD9-81ED-4DB2-BD59-A6C34878D82A}">
                    <a16:rowId xmlns:a16="http://schemas.microsoft.com/office/drawing/2014/main" val="1597524838"/>
                  </a:ext>
                </a:extLst>
              </a:tr>
              <a:tr h="166959">
                <a:tc>
                  <a:txBody>
                    <a:bodyPr/>
                    <a:lstStyle/>
                    <a:p>
                      <a:pPr algn="l" fontAlgn="b"/>
                      <a:r>
                        <a:rPr lang="en-US" sz="1200" u="none" strike="noStrike" dirty="0" err="1">
                          <a:effectLst/>
                        </a:rPr>
                        <a:t>SealedSurfaceFrameworkRepresentation</a:t>
                      </a:r>
                      <a:endParaRPr lang="en-US" sz="1200" b="0" i="0" u="none" strike="noStrike" dirty="0">
                        <a:solidFill>
                          <a:srgbClr val="FF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tc>
                  <a:txBody>
                    <a:bodyPr/>
                    <a:lstStyle/>
                    <a:p>
                      <a:pPr algn="l" fontAlgn="b"/>
                      <a:r>
                        <a:rPr lang="en-US" sz="1200" u="none" strike="noStrike" dirty="0" err="1">
                          <a:effectLst/>
                        </a:rPr>
                        <a:t>SealedSurfaceFramework</a:t>
                      </a:r>
                      <a:endParaRPr lang="en-US" sz="1200" b="0" i="0" u="none" strike="noStrike" dirty="0">
                        <a:solidFill>
                          <a:srgbClr val="FF0000"/>
                        </a:solidFill>
                        <a:effectLst/>
                        <a:latin typeface="Calibri" panose="020F0502020204030204" pitchFamily="34" charset="0"/>
                      </a:endParaRPr>
                    </a:p>
                  </a:txBody>
                  <a:tcPr marL="5575" marR="5575" marT="5575" marB="0" anchor="ctr">
                    <a:solidFill>
                      <a:schemeClr val="tx1">
                        <a:lumMod val="20000"/>
                        <a:lumOff val="80000"/>
                        <a:alpha val="91000"/>
                      </a:schemeClr>
                    </a:solidFill>
                  </a:tcPr>
                </a:tc>
                <a:extLst>
                  <a:ext uri="{0D108BD9-81ED-4DB2-BD59-A6C34878D82A}">
                    <a16:rowId xmlns:a16="http://schemas.microsoft.com/office/drawing/2014/main" val="38976567"/>
                  </a:ext>
                </a:extLst>
              </a:tr>
              <a:tr h="108862">
                <a:tc>
                  <a:txBody>
                    <a:bodyPr/>
                    <a:lstStyle/>
                    <a:p>
                      <a:pPr algn="l" fontAlgn="b"/>
                      <a:r>
                        <a:rPr lang="en-US" sz="1200" u="none" strike="noStrike" dirty="0" err="1">
                          <a:effectLst/>
                        </a:rPr>
                        <a:t>StructuralOrganizationInterpretation</a:t>
                      </a:r>
                      <a:r>
                        <a:rPr lang="en-US" sz="1200" u="none" strike="noStrike" dirty="0">
                          <a:effectLst/>
                        </a:rPr>
                        <a:t> </a:t>
                      </a:r>
                    </a:p>
                  </a:txBody>
                  <a:tcPr marL="5575" marR="5575" marT="5575" marB="0" anchor="ctr">
                    <a:solidFill>
                      <a:schemeClr val="accent2">
                        <a:lumMod val="20000"/>
                        <a:lumOff val="80000"/>
                        <a:alpha val="91000"/>
                      </a:schemeClr>
                    </a:solidFill>
                  </a:tcPr>
                </a:tc>
                <a:tc>
                  <a:txBody>
                    <a:bodyPr/>
                    <a:lstStyle/>
                    <a:p>
                      <a:pPr algn="l" fontAlgn="b"/>
                      <a:r>
                        <a:rPr lang="en-US" sz="1200" u="none" strike="noStrike" dirty="0" err="1">
                          <a:effectLst/>
                        </a:rPr>
                        <a:t>StructuralOrganizationInterpretation</a:t>
                      </a:r>
                      <a:r>
                        <a:rPr lang="en-US" sz="1200" u="none" strike="noStrike" dirty="0">
                          <a:effectLst/>
                        </a:rPr>
                        <a:t> </a:t>
                      </a:r>
                      <a:endParaRPr lang="en-US" sz="1200" b="0" i="0" u="none" strike="noStrike" dirty="0">
                        <a:solidFill>
                          <a:srgbClr val="FF0000"/>
                        </a:solidFill>
                        <a:effectLst/>
                        <a:latin typeface="Calibri" panose="020F0502020204030204" pitchFamily="34" charset="0"/>
                      </a:endParaRPr>
                    </a:p>
                  </a:txBody>
                  <a:tcPr marL="5575" marR="5575" marT="5575" marB="0" anchor="ctr">
                    <a:solidFill>
                      <a:schemeClr val="accent2">
                        <a:lumMod val="20000"/>
                        <a:lumOff val="80000"/>
                        <a:alpha val="91000"/>
                      </a:schemeClr>
                    </a:solidFill>
                  </a:tcPr>
                </a:tc>
                <a:extLst>
                  <a:ext uri="{0D108BD9-81ED-4DB2-BD59-A6C34878D82A}">
                    <a16:rowId xmlns:a16="http://schemas.microsoft.com/office/drawing/2014/main" val="1407945141"/>
                  </a:ext>
                </a:extLst>
              </a:tr>
            </a:tbl>
          </a:graphicData>
        </a:graphic>
      </p:graphicFrame>
      <p:sp>
        <p:nvSpPr>
          <p:cNvPr id="8" name="TextBox 7">
            <a:extLst>
              <a:ext uri="{FF2B5EF4-FFF2-40B4-BE49-F238E27FC236}">
                <a16:creationId xmlns:a16="http://schemas.microsoft.com/office/drawing/2014/main" id="{05D40567-02B7-480A-A4C0-71D3978E5352}"/>
              </a:ext>
            </a:extLst>
          </p:cNvPr>
          <p:cNvSpPr txBox="1"/>
          <p:nvPr/>
        </p:nvSpPr>
        <p:spPr>
          <a:xfrm>
            <a:off x="940584" y="2628899"/>
            <a:ext cx="3622451" cy="954107"/>
          </a:xfrm>
          <a:prstGeom prst="rect">
            <a:avLst/>
          </a:prstGeom>
          <a:noFill/>
        </p:spPr>
        <p:txBody>
          <a:bodyPr wrap="square" rtlCol="0">
            <a:spAutoFit/>
          </a:bodyPr>
          <a:lstStyle/>
          <a:p>
            <a:pPr marL="285750" indent="-285750">
              <a:buFont typeface="Arial" panose="020B0604020202020204" pitchFamily="34" charset="0"/>
              <a:buChar char="•"/>
            </a:pPr>
            <a:r>
              <a:rPr lang="en-US" sz="1400" i="0" u="none" strike="noStrike">
                <a:solidFill>
                  <a:srgbClr val="000000"/>
                </a:solidFill>
                <a:effectLst/>
                <a:latin typeface="Calibri" panose="020F0502020204030204" pitchFamily="34" charset="0"/>
              </a:rPr>
              <a:t>WPC types contain the meta-data available for OSDU platform search; deep search available through DDMS</a:t>
            </a:r>
            <a:endParaRPr lang="en-US" sz="1400">
              <a:hlinkClick r:id="rId3"/>
            </a:endParaRPr>
          </a:p>
          <a:p>
            <a:pPr marL="285750" indent="-285750">
              <a:buFont typeface="Arial" panose="020B0604020202020204" pitchFamily="34" charset="0"/>
              <a:buChar char="•"/>
            </a:pPr>
            <a:r>
              <a:rPr lang="en-US" sz="1400" dirty="0">
                <a:hlinkClick r:id="rId3"/>
              </a:rPr>
              <a:t>Complete list</a:t>
            </a:r>
            <a:r>
              <a:rPr lang="en-US" sz="1400" dirty="0"/>
              <a:t> of data types  </a:t>
            </a:r>
          </a:p>
        </p:txBody>
      </p:sp>
    </p:spTree>
    <p:extLst>
      <p:ext uri="{BB962C8B-B14F-4D97-AF65-F5344CB8AC3E}">
        <p14:creationId xmlns:p14="http://schemas.microsoft.com/office/powerpoint/2010/main" val="21873079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0223D31A-921D-41A6-8529-334C8D7ADD38}"/>
              </a:ext>
            </a:extLst>
          </p:cNvPr>
          <p:cNvPicPr>
            <a:picLocks noGrp="1" noChangeAspect="1"/>
          </p:cNvPicPr>
          <p:nvPr>
            <p:ph sz="half" idx="2"/>
          </p:nvPr>
        </p:nvPicPr>
        <p:blipFill>
          <a:blip r:embed="rId2"/>
          <a:stretch>
            <a:fillRect/>
          </a:stretch>
        </p:blipFill>
        <p:spPr>
          <a:xfrm>
            <a:off x="4875063" y="1666845"/>
            <a:ext cx="7078812" cy="4430095"/>
          </a:xfrm>
        </p:spPr>
      </p:pic>
      <p:sp>
        <p:nvSpPr>
          <p:cNvPr id="2" name="Title 1">
            <a:extLst>
              <a:ext uri="{FF2B5EF4-FFF2-40B4-BE49-F238E27FC236}">
                <a16:creationId xmlns:a16="http://schemas.microsoft.com/office/drawing/2014/main" id="{08D5BD29-916D-4B9A-BFDD-CEB5D74BDE9B}"/>
              </a:ext>
            </a:extLst>
          </p:cNvPr>
          <p:cNvSpPr>
            <a:spLocks noGrp="1"/>
          </p:cNvSpPr>
          <p:nvPr>
            <p:ph type="title"/>
          </p:nvPr>
        </p:nvSpPr>
        <p:spPr/>
        <p:txBody>
          <a:bodyPr/>
          <a:lstStyle/>
          <a:p>
            <a:r>
              <a:rPr lang="nb-NO"/>
              <a:t>Surface </a:t>
            </a:r>
            <a:r>
              <a:rPr lang="nb-NO" err="1"/>
              <a:t>interpretations</a:t>
            </a:r>
            <a:r>
              <a:rPr lang="nb-NO" dirty="0"/>
              <a:t> and </a:t>
            </a:r>
            <a:r>
              <a:rPr lang="nb-NO" dirty="0" err="1"/>
              <a:t>their</a:t>
            </a:r>
            <a:r>
              <a:rPr lang="nb-NO" dirty="0"/>
              <a:t> </a:t>
            </a:r>
            <a:r>
              <a:rPr lang="nb-NO" dirty="0" err="1"/>
              <a:t>representations</a:t>
            </a:r>
            <a:r>
              <a:rPr lang="nb-NO" dirty="0"/>
              <a:t> as WPC</a:t>
            </a:r>
            <a:endParaRPr lang="en-US" dirty="0"/>
          </a:p>
        </p:txBody>
      </p:sp>
      <p:sp>
        <p:nvSpPr>
          <p:cNvPr id="3" name="Content Placeholder 2">
            <a:extLst>
              <a:ext uri="{FF2B5EF4-FFF2-40B4-BE49-F238E27FC236}">
                <a16:creationId xmlns:a16="http://schemas.microsoft.com/office/drawing/2014/main" id="{AF716709-4D83-4E97-A485-7A01D5EE5ECA}"/>
              </a:ext>
            </a:extLst>
          </p:cNvPr>
          <p:cNvSpPr>
            <a:spLocks noGrp="1"/>
          </p:cNvSpPr>
          <p:nvPr>
            <p:ph sz="half" idx="1"/>
          </p:nvPr>
        </p:nvSpPr>
        <p:spPr/>
        <p:txBody>
          <a:bodyPr/>
          <a:lstStyle/>
          <a:p>
            <a:endParaRPr lang="en-US" sz="1600" b="0" i="0" u="none" strike="noStrike" dirty="0">
              <a:solidFill>
                <a:schemeClr val="accent6"/>
              </a:solidFill>
              <a:effectLst/>
              <a:latin typeface="Calibri" panose="020F0502020204030204" pitchFamily="34" charset="0"/>
            </a:endParaRPr>
          </a:p>
          <a:p>
            <a:endParaRPr lang="en-US" dirty="0"/>
          </a:p>
        </p:txBody>
      </p:sp>
      <p:sp>
        <p:nvSpPr>
          <p:cNvPr id="5" name="Slide Number Placeholder 4">
            <a:extLst>
              <a:ext uri="{FF2B5EF4-FFF2-40B4-BE49-F238E27FC236}">
                <a16:creationId xmlns:a16="http://schemas.microsoft.com/office/drawing/2014/main" id="{88C5D73D-3DA7-4750-95A8-2555F45CBA24}"/>
              </a:ext>
            </a:extLst>
          </p:cNvPr>
          <p:cNvSpPr>
            <a:spLocks noGrp="1"/>
          </p:cNvSpPr>
          <p:nvPr>
            <p:ph type="sldNum" sz="quarter" idx="12"/>
          </p:nvPr>
        </p:nvSpPr>
        <p:spPr/>
        <p:txBody>
          <a:bodyPr/>
          <a:lstStyle/>
          <a:p>
            <a:fld id="{5D1E5300-FC0F-4317-A193-EF6CE9E6F7B5}" type="slidenum">
              <a:rPr lang="en-GB" smtClean="0"/>
              <a:pPr/>
              <a:t>13</a:t>
            </a:fld>
            <a:r>
              <a:rPr lang="en-GB"/>
              <a:t>  |  </a:t>
            </a:r>
            <a:endParaRPr lang="en-GB" noProof="0" dirty="0"/>
          </a:p>
        </p:txBody>
      </p:sp>
      <p:sp>
        <p:nvSpPr>
          <p:cNvPr id="8" name="Rectangle: Rounded Corners 7">
            <a:extLst>
              <a:ext uri="{FF2B5EF4-FFF2-40B4-BE49-F238E27FC236}">
                <a16:creationId xmlns:a16="http://schemas.microsoft.com/office/drawing/2014/main" id="{0AD7D40C-1690-42E6-9936-FDD302AE5E6E}"/>
              </a:ext>
            </a:extLst>
          </p:cNvPr>
          <p:cNvSpPr/>
          <p:nvPr/>
        </p:nvSpPr>
        <p:spPr>
          <a:xfrm>
            <a:off x="5131676" y="5068614"/>
            <a:ext cx="1000838" cy="465083"/>
          </a:xfrm>
          <a:prstGeom prst="roundRect">
            <a:avLst/>
          </a:prstGeom>
          <a:noFill/>
          <a:ln>
            <a:solidFill>
              <a:schemeClr val="accent6"/>
            </a:solidFill>
          </a:ln>
          <a:effectLst>
            <a:glow rad="635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7001EE20-6658-41D3-9819-F79B98DDC529}"/>
              </a:ext>
            </a:extLst>
          </p:cNvPr>
          <p:cNvSpPr/>
          <p:nvPr/>
        </p:nvSpPr>
        <p:spPr>
          <a:xfrm>
            <a:off x="8098660" y="4989965"/>
            <a:ext cx="1834055" cy="465083"/>
          </a:xfrm>
          <a:prstGeom prst="roundRect">
            <a:avLst/>
          </a:prstGeom>
          <a:noFill/>
          <a:ln>
            <a:solidFill>
              <a:schemeClr val="accent6"/>
            </a:solidFill>
          </a:ln>
          <a:effectLst>
            <a:glow rad="635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CAED6D95-E7B9-4546-B2FA-9489F14E984C}"/>
              </a:ext>
            </a:extLst>
          </p:cNvPr>
          <p:cNvSpPr txBox="1">
            <a:spLocks/>
          </p:cNvSpPr>
          <p:nvPr/>
        </p:nvSpPr>
        <p:spPr>
          <a:xfrm>
            <a:off x="847725" y="2175853"/>
            <a:ext cx="5364163" cy="4216127"/>
          </a:xfrm>
          <a:prstGeom prst="rect">
            <a:avLst/>
          </a:prstGeom>
        </p:spPr>
        <p:txBody>
          <a:bodyPr vert="horz" lIns="0" tIns="0" rIns="180000" bIns="0" rtlCol="0">
            <a:noAutofit/>
          </a:bodyPr>
          <a:lst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b="1">
                <a:solidFill>
                  <a:srgbClr val="000000"/>
                </a:solidFill>
                <a:latin typeface="Arial" panose="020B0604020202020204" pitchFamily="34" charset="0"/>
              </a:rPr>
              <a:t>For horizon interpretation, we have: </a:t>
            </a:r>
          </a:p>
          <a:p>
            <a:r>
              <a:rPr lang="en-US" sz="1200">
                <a:solidFill>
                  <a:srgbClr val="000000"/>
                </a:solidFill>
                <a:latin typeface="Arial" panose="020B0604020202020204" pitchFamily="34" charset="0"/>
              </a:rPr>
              <a:t>Grid 2D representation with their 2D point lattice </a:t>
            </a:r>
          </a:p>
          <a:p>
            <a:r>
              <a:rPr lang="en-US" sz="1200">
                <a:solidFill>
                  <a:srgbClr val="000000"/>
                </a:solidFill>
                <a:latin typeface="Arial" panose="020B0604020202020204" pitchFamily="34" charset="0"/>
              </a:rPr>
              <a:t>Triangulated surface representation </a:t>
            </a:r>
          </a:p>
          <a:p>
            <a:r>
              <a:rPr lang="en-US" sz="1200" err="1">
                <a:solidFill>
                  <a:srgbClr val="000000"/>
                </a:solidFill>
                <a:latin typeface="Arial" panose="020B0604020202020204" pitchFamily="34" charset="0"/>
              </a:rPr>
              <a:t>Subrepresentation</a:t>
            </a:r>
            <a:r>
              <a:rPr lang="en-US" sz="1200">
                <a:solidFill>
                  <a:srgbClr val="000000"/>
                </a:solidFill>
                <a:latin typeface="Arial" panose="020B0604020202020204" pitchFamily="34" charset="0"/>
              </a:rPr>
              <a:t> (by interval edge) of the 3D grid </a:t>
            </a:r>
          </a:p>
          <a:p>
            <a:endParaRPr lang="en-US" sz="1200">
              <a:solidFill>
                <a:srgbClr val="000000"/>
              </a:solidFill>
              <a:latin typeface="Arial" panose="020B0604020202020204" pitchFamily="34" charset="0"/>
            </a:endParaRPr>
          </a:p>
          <a:p>
            <a:pPr marL="0" indent="0">
              <a:buFont typeface="Arial" panose="020B0604020202020204" pitchFamily="34" charset="0"/>
              <a:buNone/>
            </a:pPr>
            <a:r>
              <a:rPr lang="en-US" sz="1200" b="1">
                <a:solidFill>
                  <a:srgbClr val="000000"/>
                </a:solidFill>
                <a:latin typeface="Arial" panose="020B0604020202020204" pitchFamily="34" charset="0"/>
              </a:rPr>
              <a:t>For fault Interpretation, we have: </a:t>
            </a:r>
          </a:p>
          <a:p>
            <a:r>
              <a:rPr lang="en-US" sz="1200">
                <a:solidFill>
                  <a:srgbClr val="000000"/>
                </a:solidFill>
                <a:latin typeface="Arial" panose="020B0604020202020204" pitchFamily="34" charset="0"/>
              </a:rPr>
              <a:t>Polyline set representation</a:t>
            </a:r>
          </a:p>
          <a:p>
            <a:r>
              <a:rPr lang="en-US" sz="1200">
                <a:solidFill>
                  <a:srgbClr val="000000"/>
                </a:solidFill>
                <a:latin typeface="Arial" panose="020B0604020202020204" pitchFamily="34" charset="0"/>
              </a:rPr>
              <a:t>Triangulated surface representation </a:t>
            </a:r>
          </a:p>
          <a:p>
            <a:r>
              <a:rPr lang="en-US" sz="1200" err="1">
                <a:solidFill>
                  <a:srgbClr val="000000"/>
                </a:solidFill>
                <a:latin typeface="Arial" panose="020B0604020202020204" pitchFamily="34" charset="0"/>
              </a:rPr>
              <a:t>Subrepresentation</a:t>
            </a:r>
            <a:r>
              <a:rPr lang="en-US" sz="1200">
                <a:solidFill>
                  <a:srgbClr val="000000"/>
                </a:solidFill>
                <a:latin typeface="Arial" panose="020B0604020202020204" pitchFamily="34" charset="0"/>
              </a:rPr>
              <a:t> (by list of faces) of the 3D grid </a:t>
            </a:r>
          </a:p>
          <a:p>
            <a:endParaRPr lang="en-US" sz="1200">
              <a:solidFill>
                <a:srgbClr val="000000"/>
              </a:solidFill>
              <a:latin typeface="Arial" panose="020B0604020202020204" pitchFamily="34" charset="0"/>
            </a:endParaRPr>
          </a:p>
          <a:p>
            <a:pPr marL="0" indent="0">
              <a:buFont typeface="Arial" panose="020B0604020202020204" pitchFamily="34" charset="0"/>
              <a:buNone/>
            </a:pPr>
            <a:r>
              <a:rPr lang="en-US" sz="1200" b="1">
                <a:solidFill>
                  <a:srgbClr val="000000"/>
                </a:solidFill>
                <a:latin typeface="Arial" panose="020B0604020202020204" pitchFamily="34" charset="0"/>
              </a:rPr>
              <a:t>For organizations, we have these representations: </a:t>
            </a:r>
            <a:endParaRPr lang="en-US" sz="1200">
              <a:solidFill>
                <a:srgbClr val="000000"/>
              </a:solidFill>
              <a:latin typeface="Arial" panose="020B0604020202020204" pitchFamily="34" charset="0"/>
            </a:endParaRPr>
          </a:p>
          <a:p>
            <a:r>
              <a:rPr lang="en-US" sz="1200">
                <a:solidFill>
                  <a:srgbClr val="000000"/>
                </a:solidFill>
                <a:latin typeface="Arial" panose="020B0604020202020204" pitchFamily="34" charset="0"/>
                <a:hlinkClick r:id="rId3"/>
              </a:rPr>
              <a:t>Non-sealed surface framework </a:t>
            </a:r>
            <a:endParaRPr lang="en-US" sz="1200">
              <a:solidFill>
                <a:srgbClr val="000000"/>
              </a:solidFill>
              <a:latin typeface="Arial" panose="020B0604020202020204" pitchFamily="34" charset="0"/>
            </a:endParaRPr>
          </a:p>
          <a:p>
            <a:r>
              <a:rPr lang="en-US" sz="1200">
                <a:solidFill>
                  <a:srgbClr val="000000"/>
                </a:solidFill>
                <a:latin typeface="Arial" panose="020B0604020202020204" pitchFamily="34" charset="0"/>
              </a:rPr>
              <a:t>Sealed surface framework </a:t>
            </a:r>
          </a:p>
          <a:p>
            <a:r>
              <a:rPr lang="en-US" sz="1200">
                <a:solidFill>
                  <a:srgbClr val="000000"/>
                </a:solidFill>
                <a:latin typeface="Arial" panose="020B0604020202020204" pitchFamily="34" charset="0"/>
              </a:rPr>
              <a:t>Sealed volume framework </a:t>
            </a:r>
          </a:p>
          <a:p>
            <a:r>
              <a:rPr lang="en-US" sz="1200">
                <a:solidFill>
                  <a:srgbClr val="000000"/>
                </a:solidFill>
                <a:latin typeface="Arial" panose="020B0604020202020204" pitchFamily="34" charset="0"/>
              </a:rPr>
              <a:t>3D grid </a:t>
            </a:r>
          </a:p>
          <a:p>
            <a:endParaRPr lang="en-US" sz="1200">
              <a:solidFill>
                <a:srgbClr val="000000"/>
              </a:solidFill>
              <a:latin typeface="Arial" panose="020B0604020202020204" pitchFamily="34" charset="0"/>
            </a:endParaRPr>
          </a:p>
          <a:p>
            <a:endParaRPr lang="en-US" sz="1200" dirty="0">
              <a:solidFill>
                <a:srgbClr val="000000"/>
              </a:solidFill>
              <a:latin typeface="Arial" panose="020B0604020202020204" pitchFamily="34" charset="0"/>
            </a:endParaRPr>
          </a:p>
        </p:txBody>
      </p:sp>
      <p:sp>
        <p:nvSpPr>
          <p:cNvPr id="12" name="TextBox 11">
            <a:extLst>
              <a:ext uri="{FF2B5EF4-FFF2-40B4-BE49-F238E27FC236}">
                <a16:creationId xmlns:a16="http://schemas.microsoft.com/office/drawing/2014/main" id="{D76E7DC0-5EF3-4480-A54E-FAECE05A2575}"/>
              </a:ext>
            </a:extLst>
          </p:cNvPr>
          <p:cNvSpPr txBox="1"/>
          <p:nvPr/>
        </p:nvSpPr>
        <p:spPr>
          <a:xfrm>
            <a:off x="5461503" y="6090578"/>
            <a:ext cx="6378166" cy="369332"/>
          </a:xfrm>
          <a:prstGeom prst="rect">
            <a:avLst/>
          </a:prstGeom>
          <a:noFill/>
        </p:spPr>
        <p:txBody>
          <a:bodyPr wrap="square">
            <a:spAutoFit/>
          </a:bodyPr>
          <a:lstStyle/>
          <a:p>
            <a:r>
              <a:rPr lang="nb-NO" dirty="0" err="1"/>
              <a:t>GenericRepresentation</a:t>
            </a:r>
            <a:r>
              <a:rPr lang="nb-NO" dirty="0"/>
              <a:t> WPC: Grid2dRepresentation</a:t>
            </a:r>
            <a:endParaRPr lang="en-US" dirty="0"/>
          </a:p>
        </p:txBody>
      </p:sp>
    </p:spTree>
    <p:extLst>
      <p:ext uri="{BB962C8B-B14F-4D97-AF65-F5344CB8AC3E}">
        <p14:creationId xmlns:p14="http://schemas.microsoft.com/office/powerpoint/2010/main" val="3213082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F56C9-000A-456F-ADD9-C74A955C3191}"/>
              </a:ext>
            </a:extLst>
          </p:cNvPr>
          <p:cNvSpPr>
            <a:spLocks noGrp="1"/>
          </p:cNvSpPr>
          <p:nvPr>
            <p:ph type="title"/>
          </p:nvPr>
        </p:nvSpPr>
        <p:spPr>
          <a:xfrm>
            <a:off x="695325" y="800100"/>
            <a:ext cx="4809004" cy="1152525"/>
          </a:xfrm>
        </p:spPr>
        <p:txBody>
          <a:bodyPr/>
          <a:lstStyle/>
          <a:p>
            <a:r>
              <a:rPr lang="en-US" err="1"/>
              <a:t>UnsealedSurfaceFramework</a:t>
            </a:r>
            <a:r>
              <a:rPr lang="en-US"/>
              <a:t> WPC </a:t>
            </a:r>
          </a:p>
        </p:txBody>
      </p:sp>
      <p:sp>
        <p:nvSpPr>
          <p:cNvPr id="3" name="Content Placeholder 2">
            <a:extLst>
              <a:ext uri="{FF2B5EF4-FFF2-40B4-BE49-F238E27FC236}">
                <a16:creationId xmlns:a16="http://schemas.microsoft.com/office/drawing/2014/main" id="{885D3959-3FE0-4584-A487-DD9635E88247}"/>
              </a:ext>
            </a:extLst>
          </p:cNvPr>
          <p:cNvSpPr>
            <a:spLocks noGrp="1"/>
          </p:cNvSpPr>
          <p:nvPr>
            <p:ph sz="half" idx="1"/>
          </p:nvPr>
        </p:nvSpPr>
        <p:spPr>
          <a:xfrm>
            <a:off x="695325" y="2023453"/>
            <a:ext cx="4665569" cy="4216127"/>
          </a:xfrm>
        </p:spPr>
        <p:txBody>
          <a:bodyPr/>
          <a:lstStyle/>
          <a:p>
            <a:r>
              <a:rPr lang="en-US"/>
              <a:t>Candidate for sharing seismic interpretations? </a:t>
            </a:r>
            <a:endParaRPr lang="en-US">
              <a:hlinkClick r:id="rId2"/>
            </a:endParaRPr>
          </a:p>
          <a:p>
            <a:r>
              <a:rPr lang="en-US"/>
              <a:t>Metadata for </a:t>
            </a:r>
            <a:r>
              <a:rPr lang="en-US">
                <a:hlinkClick r:id="rId2"/>
              </a:rPr>
              <a:t>E-R/work-product-component/UnsealedSurfaceFramework.1.1.0.md · master · Open Subsurface Data Universe Software / Data Definitions and Services / Data Definitions · GitLab (opengroup.org)</a:t>
            </a:r>
            <a:r>
              <a:rPr lang="en-US"/>
              <a:t> :</a:t>
            </a:r>
          </a:p>
        </p:txBody>
      </p:sp>
      <p:sp>
        <p:nvSpPr>
          <p:cNvPr id="5" name="Slide Number Placeholder 4">
            <a:extLst>
              <a:ext uri="{FF2B5EF4-FFF2-40B4-BE49-F238E27FC236}">
                <a16:creationId xmlns:a16="http://schemas.microsoft.com/office/drawing/2014/main" id="{C025480F-8821-4255-A3A1-33871E978682}"/>
              </a:ext>
            </a:extLst>
          </p:cNvPr>
          <p:cNvSpPr>
            <a:spLocks noGrp="1"/>
          </p:cNvSpPr>
          <p:nvPr>
            <p:ph type="sldNum" sz="quarter" idx="12"/>
          </p:nvPr>
        </p:nvSpPr>
        <p:spPr/>
        <p:txBody>
          <a:bodyPr/>
          <a:lstStyle/>
          <a:p>
            <a:fld id="{5D1E5300-FC0F-4317-A193-EF6CE9E6F7B5}" type="slidenum">
              <a:rPr lang="en-GB" smtClean="0"/>
              <a:pPr/>
              <a:t>14</a:t>
            </a:fld>
            <a:r>
              <a:rPr lang="en-GB"/>
              <a:t>  |  </a:t>
            </a:r>
            <a:endParaRPr lang="en-GB" noProof="0"/>
          </a:p>
        </p:txBody>
      </p:sp>
      <p:sp>
        <p:nvSpPr>
          <p:cNvPr id="13" name="Content Placeholder 12">
            <a:extLst>
              <a:ext uri="{FF2B5EF4-FFF2-40B4-BE49-F238E27FC236}">
                <a16:creationId xmlns:a16="http://schemas.microsoft.com/office/drawing/2014/main" id="{32E7FBE0-2349-4CAB-ABE4-E64F778485DD}"/>
              </a:ext>
            </a:extLst>
          </p:cNvPr>
          <p:cNvSpPr>
            <a:spLocks noGrp="1"/>
          </p:cNvSpPr>
          <p:nvPr>
            <p:ph sz="half" idx="2"/>
          </p:nvPr>
        </p:nvSpPr>
        <p:spPr/>
        <p:txBody>
          <a:bodyPr/>
          <a:lstStyle/>
          <a:p>
            <a:endParaRPr lang="en-US"/>
          </a:p>
        </p:txBody>
      </p:sp>
      <p:pic>
        <p:nvPicPr>
          <p:cNvPr id="15" name="Picture 14">
            <a:extLst>
              <a:ext uri="{FF2B5EF4-FFF2-40B4-BE49-F238E27FC236}">
                <a16:creationId xmlns:a16="http://schemas.microsoft.com/office/drawing/2014/main" id="{97D712EF-9724-4AA3-9E1B-3AFE4C829AFD}"/>
              </a:ext>
            </a:extLst>
          </p:cNvPr>
          <p:cNvPicPr>
            <a:picLocks noChangeAspect="1"/>
          </p:cNvPicPr>
          <p:nvPr/>
        </p:nvPicPr>
        <p:blipFill>
          <a:blip r:embed="rId3"/>
          <a:stretch>
            <a:fillRect/>
          </a:stretch>
        </p:blipFill>
        <p:spPr>
          <a:xfrm>
            <a:off x="5715001" y="116839"/>
            <a:ext cx="6212748" cy="6666232"/>
          </a:xfrm>
          <a:prstGeom prst="rect">
            <a:avLst/>
          </a:prstGeom>
        </p:spPr>
      </p:pic>
    </p:spTree>
    <p:extLst>
      <p:ext uri="{BB962C8B-B14F-4D97-AF65-F5344CB8AC3E}">
        <p14:creationId xmlns:p14="http://schemas.microsoft.com/office/powerpoint/2010/main" val="29897034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4F459CF-BFB0-4E67-9745-AA6CB360C6CF}"/>
              </a:ext>
            </a:extLst>
          </p:cNvPr>
          <p:cNvPicPr>
            <a:picLocks noChangeAspect="1"/>
          </p:cNvPicPr>
          <p:nvPr/>
        </p:nvPicPr>
        <p:blipFill>
          <a:blip r:embed="rId2"/>
          <a:stretch>
            <a:fillRect/>
          </a:stretch>
        </p:blipFill>
        <p:spPr>
          <a:xfrm>
            <a:off x="725526" y="1376362"/>
            <a:ext cx="5060419" cy="5141478"/>
          </a:xfrm>
          <a:prstGeom prst="rect">
            <a:avLst/>
          </a:prstGeom>
        </p:spPr>
      </p:pic>
      <p:sp>
        <p:nvSpPr>
          <p:cNvPr id="2" name="Title 1">
            <a:extLst>
              <a:ext uri="{FF2B5EF4-FFF2-40B4-BE49-F238E27FC236}">
                <a16:creationId xmlns:a16="http://schemas.microsoft.com/office/drawing/2014/main" id="{08D5BD29-916D-4B9A-BFDD-CEB5D74BDE9B}"/>
              </a:ext>
            </a:extLst>
          </p:cNvPr>
          <p:cNvSpPr>
            <a:spLocks noGrp="1"/>
          </p:cNvSpPr>
          <p:nvPr>
            <p:ph type="title"/>
          </p:nvPr>
        </p:nvSpPr>
        <p:spPr/>
        <p:txBody>
          <a:bodyPr/>
          <a:lstStyle/>
          <a:p>
            <a:r>
              <a:rPr lang="nb-NO" dirty="0"/>
              <a:t>From </a:t>
            </a:r>
            <a:r>
              <a:rPr lang="nb-NO" dirty="0" err="1"/>
              <a:t>Horizon</a:t>
            </a:r>
            <a:r>
              <a:rPr lang="nb-NO" dirty="0"/>
              <a:t> &amp; </a:t>
            </a:r>
            <a:r>
              <a:rPr lang="nb-NO" dirty="0" err="1"/>
              <a:t>FaultInterpretation</a:t>
            </a:r>
            <a:r>
              <a:rPr lang="nb-NO" dirty="0"/>
              <a:t> to </a:t>
            </a:r>
            <a:r>
              <a:rPr lang="en-US" dirty="0" err="1"/>
              <a:t>StructuralOrganizationInterpretation</a:t>
            </a:r>
            <a:r>
              <a:rPr lang="en-US" dirty="0"/>
              <a:t> </a:t>
            </a:r>
          </a:p>
        </p:txBody>
      </p:sp>
      <p:sp>
        <p:nvSpPr>
          <p:cNvPr id="5" name="Slide Number Placeholder 4">
            <a:extLst>
              <a:ext uri="{FF2B5EF4-FFF2-40B4-BE49-F238E27FC236}">
                <a16:creationId xmlns:a16="http://schemas.microsoft.com/office/drawing/2014/main" id="{88C5D73D-3DA7-4750-95A8-2555F45CBA24}"/>
              </a:ext>
            </a:extLst>
          </p:cNvPr>
          <p:cNvSpPr>
            <a:spLocks noGrp="1"/>
          </p:cNvSpPr>
          <p:nvPr>
            <p:ph type="sldNum" sz="quarter" idx="12"/>
          </p:nvPr>
        </p:nvSpPr>
        <p:spPr/>
        <p:txBody>
          <a:bodyPr/>
          <a:lstStyle/>
          <a:p>
            <a:fld id="{5D1E5300-FC0F-4317-A193-EF6CE9E6F7B5}" type="slidenum">
              <a:rPr lang="en-GB" smtClean="0"/>
              <a:pPr/>
              <a:t>15</a:t>
            </a:fld>
            <a:r>
              <a:rPr lang="en-GB"/>
              <a:t>  |  </a:t>
            </a:r>
            <a:endParaRPr lang="en-GB" noProof="0" dirty="0"/>
          </a:p>
        </p:txBody>
      </p:sp>
      <p:grpSp>
        <p:nvGrpSpPr>
          <p:cNvPr id="18" name="Group 17">
            <a:extLst>
              <a:ext uri="{FF2B5EF4-FFF2-40B4-BE49-F238E27FC236}">
                <a16:creationId xmlns:a16="http://schemas.microsoft.com/office/drawing/2014/main" id="{BFB2A516-F489-4FDF-A362-261C9B0B6AD0}"/>
              </a:ext>
            </a:extLst>
          </p:cNvPr>
          <p:cNvGrpSpPr/>
          <p:nvPr/>
        </p:nvGrpSpPr>
        <p:grpSpPr>
          <a:xfrm>
            <a:off x="6211614" y="1738528"/>
            <a:ext cx="5254860" cy="4670155"/>
            <a:chOff x="6211614" y="1738528"/>
            <a:chExt cx="5254860" cy="4670155"/>
          </a:xfrm>
        </p:grpSpPr>
        <p:pic>
          <p:nvPicPr>
            <p:cNvPr id="16" name="Picture 15">
              <a:extLst>
                <a:ext uri="{FF2B5EF4-FFF2-40B4-BE49-F238E27FC236}">
                  <a16:creationId xmlns:a16="http://schemas.microsoft.com/office/drawing/2014/main" id="{22B89B94-27B5-4E69-9278-3C1142D7BBD2}"/>
                </a:ext>
              </a:extLst>
            </p:cNvPr>
            <p:cNvPicPr>
              <a:picLocks noChangeAspect="1"/>
            </p:cNvPicPr>
            <p:nvPr/>
          </p:nvPicPr>
          <p:blipFill>
            <a:blip r:embed="rId3"/>
            <a:stretch>
              <a:fillRect/>
            </a:stretch>
          </p:blipFill>
          <p:spPr>
            <a:xfrm>
              <a:off x="6406055" y="1738528"/>
              <a:ext cx="5060419" cy="4417146"/>
            </a:xfrm>
            <a:prstGeom prst="rect">
              <a:avLst/>
            </a:prstGeom>
          </p:spPr>
        </p:pic>
        <p:sp>
          <p:nvSpPr>
            <p:cNvPr id="17" name="Rectangle 16">
              <a:extLst>
                <a:ext uri="{FF2B5EF4-FFF2-40B4-BE49-F238E27FC236}">
                  <a16:creationId xmlns:a16="http://schemas.microsoft.com/office/drawing/2014/main" id="{600B438A-2F27-4FC0-83AD-811AF025E81E}"/>
                </a:ext>
              </a:extLst>
            </p:cNvPr>
            <p:cNvSpPr/>
            <p:nvPr/>
          </p:nvSpPr>
          <p:spPr>
            <a:xfrm>
              <a:off x="6211614" y="4540469"/>
              <a:ext cx="1726324" cy="18682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Rounded Corners 18">
            <a:extLst>
              <a:ext uri="{FF2B5EF4-FFF2-40B4-BE49-F238E27FC236}">
                <a16:creationId xmlns:a16="http://schemas.microsoft.com/office/drawing/2014/main" id="{1BFF25DE-B5A5-4AF2-AEA4-F6E91841EAC3}"/>
              </a:ext>
            </a:extLst>
          </p:cNvPr>
          <p:cNvSpPr/>
          <p:nvPr/>
        </p:nvSpPr>
        <p:spPr>
          <a:xfrm>
            <a:off x="940583" y="5715000"/>
            <a:ext cx="2535713" cy="693683"/>
          </a:xfrm>
          <a:prstGeom prst="roundRect">
            <a:avLst/>
          </a:prstGeom>
          <a:noFill/>
          <a:ln>
            <a:solidFill>
              <a:schemeClr val="accent6"/>
            </a:solidFill>
          </a:ln>
          <a:effectLst>
            <a:glow rad="635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E6224DA3-BDEB-48B6-B7FA-8539364FE257}"/>
              </a:ext>
            </a:extLst>
          </p:cNvPr>
          <p:cNvSpPr/>
          <p:nvPr/>
        </p:nvSpPr>
        <p:spPr>
          <a:xfrm>
            <a:off x="804817" y="4733186"/>
            <a:ext cx="1189522" cy="693683"/>
          </a:xfrm>
          <a:prstGeom prst="roundRect">
            <a:avLst/>
          </a:prstGeom>
          <a:noFill/>
          <a:ln>
            <a:solidFill>
              <a:schemeClr val="accent6"/>
            </a:solidFill>
          </a:ln>
          <a:effectLst>
            <a:glow rad="635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C9949DD9-6A2E-441C-9598-69832241C92A}"/>
              </a:ext>
            </a:extLst>
          </p:cNvPr>
          <p:cNvSpPr/>
          <p:nvPr/>
        </p:nvSpPr>
        <p:spPr>
          <a:xfrm>
            <a:off x="1399578" y="3492062"/>
            <a:ext cx="1595870" cy="750217"/>
          </a:xfrm>
          <a:prstGeom prst="roundRect">
            <a:avLst/>
          </a:prstGeom>
          <a:noFill/>
          <a:ln>
            <a:solidFill>
              <a:schemeClr val="accent6"/>
            </a:solidFill>
          </a:ln>
          <a:effectLst>
            <a:glow rad="635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30639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4F459CF-BFB0-4E67-9745-AA6CB360C6CF}"/>
              </a:ext>
            </a:extLst>
          </p:cNvPr>
          <p:cNvPicPr>
            <a:picLocks noChangeAspect="1"/>
          </p:cNvPicPr>
          <p:nvPr/>
        </p:nvPicPr>
        <p:blipFill>
          <a:blip r:embed="rId2"/>
          <a:stretch>
            <a:fillRect/>
          </a:stretch>
        </p:blipFill>
        <p:spPr>
          <a:xfrm>
            <a:off x="725526" y="1376362"/>
            <a:ext cx="5060419" cy="5141478"/>
          </a:xfrm>
          <a:prstGeom prst="rect">
            <a:avLst/>
          </a:prstGeom>
        </p:spPr>
      </p:pic>
      <p:sp>
        <p:nvSpPr>
          <p:cNvPr id="2" name="Title 1">
            <a:extLst>
              <a:ext uri="{FF2B5EF4-FFF2-40B4-BE49-F238E27FC236}">
                <a16:creationId xmlns:a16="http://schemas.microsoft.com/office/drawing/2014/main" id="{08D5BD29-916D-4B9A-BFDD-CEB5D74BDE9B}"/>
              </a:ext>
            </a:extLst>
          </p:cNvPr>
          <p:cNvSpPr>
            <a:spLocks noGrp="1"/>
          </p:cNvSpPr>
          <p:nvPr>
            <p:ph type="title"/>
          </p:nvPr>
        </p:nvSpPr>
        <p:spPr>
          <a:xfrm>
            <a:off x="793714" y="638166"/>
            <a:ext cx="10801350" cy="1152525"/>
          </a:xfrm>
        </p:spPr>
        <p:txBody>
          <a:bodyPr/>
          <a:lstStyle/>
          <a:p>
            <a:r>
              <a:rPr lang="nb-NO" dirty="0"/>
              <a:t>RESQML and WPC </a:t>
            </a:r>
            <a:r>
              <a:rPr lang="en-US" dirty="0" err="1"/>
              <a:t>StructuralOrganizationInterpretation</a:t>
            </a:r>
            <a:r>
              <a:rPr lang="en-US" dirty="0"/>
              <a:t> </a:t>
            </a:r>
          </a:p>
        </p:txBody>
      </p:sp>
      <p:sp>
        <p:nvSpPr>
          <p:cNvPr id="5" name="Slide Number Placeholder 4">
            <a:extLst>
              <a:ext uri="{FF2B5EF4-FFF2-40B4-BE49-F238E27FC236}">
                <a16:creationId xmlns:a16="http://schemas.microsoft.com/office/drawing/2014/main" id="{88C5D73D-3DA7-4750-95A8-2555F45CBA24}"/>
              </a:ext>
            </a:extLst>
          </p:cNvPr>
          <p:cNvSpPr>
            <a:spLocks noGrp="1"/>
          </p:cNvSpPr>
          <p:nvPr>
            <p:ph type="sldNum" sz="quarter" idx="12"/>
          </p:nvPr>
        </p:nvSpPr>
        <p:spPr/>
        <p:txBody>
          <a:bodyPr/>
          <a:lstStyle/>
          <a:p>
            <a:fld id="{5D1E5300-FC0F-4317-A193-EF6CE9E6F7B5}" type="slidenum">
              <a:rPr lang="en-GB" smtClean="0"/>
              <a:pPr/>
              <a:t>16</a:t>
            </a:fld>
            <a:r>
              <a:rPr lang="en-GB"/>
              <a:t>  |  </a:t>
            </a:r>
            <a:endParaRPr lang="en-GB" noProof="0" dirty="0"/>
          </a:p>
        </p:txBody>
      </p:sp>
      <p:pic>
        <p:nvPicPr>
          <p:cNvPr id="8" name="Picture 2" descr="StructuralOrganizationInterpretation">
            <a:extLst>
              <a:ext uri="{FF2B5EF4-FFF2-40B4-BE49-F238E27FC236}">
                <a16:creationId xmlns:a16="http://schemas.microsoft.com/office/drawing/2014/main" id="{31EA5633-0550-4DB9-9758-802DD217D7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0936" y="1790691"/>
            <a:ext cx="5959303" cy="4620269"/>
          </a:xfrm>
          <a:prstGeom prst="rect">
            <a:avLst/>
          </a:prstGeom>
          <a:noFill/>
          <a:extLst>
            <a:ext uri="{909E8E84-426E-40DD-AFC4-6F175D3DCCD1}">
              <a14:hiddenFill xmlns:a14="http://schemas.microsoft.com/office/drawing/2010/main">
                <a:solidFill>
                  <a:srgbClr val="FFFFFF"/>
                </a:solidFill>
              </a14:hiddenFill>
            </a:ext>
          </a:extLst>
        </p:spPr>
      </p:pic>
      <p:cxnSp>
        <p:nvCxnSpPr>
          <p:cNvPr id="9" name="Connector: Curved 8">
            <a:extLst>
              <a:ext uri="{FF2B5EF4-FFF2-40B4-BE49-F238E27FC236}">
                <a16:creationId xmlns:a16="http://schemas.microsoft.com/office/drawing/2014/main" id="{18B93759-B77B-4439-BC3A-20147DDCC4A9}"/>
              </a:ext>
            </a:extLst>
          </p:cNvPr>
          <p:cNvCxnSpPr>
            <a:cxnSpLocks/>
          </p:cNvCxnSpPr>
          <p:nvPr/>
        </p:nvCxnSpPr>
        <p:spPr>
          <a:xfrm>
            <a:off x="2940269" y="3720662"/>
            <a:ext cx="6211614" cy="685800"/>
          </a:xfrm>
          <a:prstGeom prst="curvedConnector3">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97000A91-EE85-4544-AE65-CBF92564706C}"/>
              </a:ext>
            </a:extLst>
          </p:cNvPr>
          <p:cNvSpPr txBox="1"/>
          <p:nvPr/>
        </p:nvSpPr>
        <p:spPr>
          <a:xfrm>
            <a:off x="7196848" y="1482914"/>
            <a:ext cx="3247235" cy="523220"/>
          </a:xfrm>
          <a:prstGeom prst="rect">
            <a:avLst/>
          </a:prstGeom>
          <a:noFill/>
        </p:spPr>
        <p:txBody>
          <a:bodyPr wrap="none" rtlCol="0">
            <a:spAutoFit/>
          </a:bodyPr>
          <a:lstStyle/>
          <a:p>
            <a:pPr algn="ctr"/>
            <a:r>
              <a:rPr lang="nb-NO" sz="1400" dirty="0"/>
              <a:t>WPC </a:t>
            </a:r>
            <a:r>
              <a:rPr lang="en-US" sz="1400" dirty="0" err="1"/>
              <a:t>StructuralOrganizationInterpretation</a:t>
            </a:r>
            <a:endParaRPr lang="en-US" sz="1400" err="1"/>
          </a:p>
          <a:p>
            <a:pPr algn="ctr"/>
            <a:endParaRPr lang="en-US" sz="1400"/>
          </a:p>
        </p:txBody>
      </p:sp>
      <p:sp>
        <p:nvSpPr>
          <p:cNvPr id="15" name="Rectangle: Rounded Corners 14">
            <a:extLst>
              <a:ext uri="{FF2B5EF4-FFF2-40B4-BE49-F238E27FC236}">
                <a16:creationId xmlns:a16="http://schemas.microsoft.com/office/drawing/2014/main" id="{5BF157B7-28FA-40E9-95D5-44331A7AE3BE}"/>
              </a:ext>
            </a:extLst>
          </p:cNvPr>
          <p:cNvSpPr/>
          <p:nvPr/>
        </p:nvSpPr>
        <p:spPr>
          <a:xfrm>
            <a:off x="1384693" y="3488110"/>
            <a:ext cx="1555576" cy="685800"/>
          </a:xfrm>
          <a:prstGeom prst="roundRect">
            <a:avLst/>
          </a:prstGeom>
          <a:noFill/>
          <a:ln>
            <a:solidFill>
              <a:schemeClr val="accent6"/>
            </a:solidFill>
          </a:ln>
          <a:effectLst>
            <a:glow rad="635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7965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F1CAB-3067-DE29-93B3-8A3F15553E53}"/>
              </a:ext>
            </a:extLst>
          </p:cNvPr>
          <p:cNvSpPr>
            <a:spLocks noGrp="1"/>
          </p:cNvSpPr>
          <p:nvPr>
            <p:ph type="title"/>
          </p:nvPr>
        </p:nvSpPr>
        <p:spPr/>
        <p:txBody>
          <a:bodyPr/>
          <a:lstStyle/>
          <a:p>
            <a:r>
              <a:rPr lang="nb-NO" dirty="0" err="1"/>
              <a:t>Seismic</a:t>
            </a:r>
            <a:r>
              <a:rPr lang="nb-NO" dirty="0"/>
              <a:t> </a:t>
            </a:r>
            <a:r>
              <a:rPr lang="nb-NO" dirty="0" err="1"/>
              <a:t>horizon</a:t>
            </a:r>
            <a:r>
              <a:rPr lang="nb-NO" dirty="0"/>
              <a:t> </a:t>
            </a:r>
            <a:r>
              <a:rPr lang="nb-NO" dirty="0" err="1"/>
              <a:t>interpretations</a:t>
            </a:r>
            <a:r>
              <a:rPr lang="nb-NO" dirty="0"/>
              <a:t> in </a:t>
            </a:r>
            <a:r>
              <a:rPr lang="nb-NO" dirty="0" err="1"/>
              <a:t>seismic</a:t>
            </a:r>
            <a:r>
              <a:rPr lang="nb-NO" dirty="0"/>
              <a:t> and in </a:t>
            </a:r>
            <a:r>
              <a:rPr lang="nb-NO" dirty="0" err="1"/>
              <a:t>reservoir</a:t>
            </a:r>
            <a:r>
              <a:rPr lang="nb-NO" dirty="0"/>
              <a:t> </a:t>
            </a:r>
            <a:r>
              <a:rPr lang="nb-NO" dirty="0" err="1"/>
              <a:t>modelling</a:t>
            </a:r>
            <a:r>
              <a:rPr lang="nb-NO" dirty="0"/>
              <a:t> </a:t>
            </a:r>
            <a:r>
              <a:rPr lang="nb-NO" dirty="0" err="1"/>
              <a:t>domain</a:t>
            </a:r>
            <a:endParaRPr lang="en-US" dirty="0"/>
          </a:p>
        </p:txBody>
      </p:sp>
      <p:sp>
        <p:nvSpPr>
          <p:cNvPr id="3" name="Content Placeholder 2">
            <a:extLst>
              <a:ext uri="{FF2B5EF4-FFF2-40B4-BE49-F238E27FC236}">
                <a16:creationId xmlns:a16="http://schemas.microsoft.com/office/drawing/2014/main" id="{68114647-594A-90C5-DB36-23357ED8877F}"/>
              </a:ext>
            </a:extLst>
          </p:cNvPr>
          <p:cNvSpPr>
            <a:spLocks noGrp="1"/>
          </p:cNvSpPr>
          <p:nvPr>
            <p:ph sz="half" idx="1"/>
          </p:nvPr>
        </p:nvSpPr>
        <p:spPr>
          <a:xfrm>
            <a:off x="695325" y="2023453"/>
            <a:ext cx="3649933" cy="4216127"/>
          </a:xfrm>
        </p:spPr>
        <p:txBody>
          <a:bodyPr/>
          <a:lstStyle/>
          <a:p>
            <a:r>
              <a:rPr lang="en-US" dirty="0"/>
              <a:t>Seismic Interpretation is tightly related to the seismic geometry, </a:t>
            </a:r>
            <a:r>
              <a:rPr lang="en-US" dirty="0">
                <a:hlinkClick r:id="rId2"/>
              </a:rPr>
              <a:t>3D Bin Grid</a:t>
            </a:r>
            <a:r>
              <a:rPr lang="en-US" dirty="0"/>
              <a:t> for 3D and </a:t>
            </a:r>
            <a:r>
              <a:rPr lang="en-US" dirty="0">
                <a:hlinkClick r:id="rId3"/>
              </a:rPr>
              <a:t>Seismic Line Geometry</a:t>
            </a:r>
            <a:r>
              <a:rPr lang="en-US" dirty="0"/>
              <a:t> for 2D seismic. This is reflected in the interpretation representations </a:t>
            </a:r>
            <a:r>
              <a:rPr lang="en-US" dirty="0" err="1">
                <a:hlinkClick r:id="rId4"/>
              </a:rPr>
              <a:t>SeismicHorizon</a:t>
            </a:r>
            <a:r>
              <a:rPr lang="en-US" dirty="0"/>
              <a:t> and </a:t>
            </a:r>
            <a:r>
              <a:rPr lang="en-US" dirty="0" err="1">
                <a:hlinkClick r:id="rId5"/>
              </a:rPr>
              <a:t>SeismicFault</a:t>
            </a:r>
            <a:r>
              <a:rPr lang="en-US" dirty="0"/>
              <a:t>.</a:t>
            </a:r>
          </a:p>
        </p:txBody>
      </p:sp>
      <p:sp>
        <p:nvSpPr>
          <p:cNvPr id="5" name="Slide Number Placeholder 4">
            <a:extLst>
              <a:ext uri="{FF2B5EF4-FFF2-40B4-BE49-F238E27FC236}">
                <a16:creationId xmlns:a16="http://schemas.microsoft.com/office/drawing/2014/main" id="{53E72EB1-D4AB-6570-2DC6-62AF049D8373}"/>
              </a:ext>
            </a:extLst>
          </p:cNvPr>
          <p:cNvSpPr>
            <a:spLocks noGrp="1"/>
          </p:cNvSpPr>
          <p:nvPr>
            <p:ph type="sldNum" sz="quarter" idx="12"/>
          </p:nvPr>
        </p:nvSpPr>
        <p:spPr/>
        <p:txBody>
          <a:bodyPr/>
          <a:lstStyle/>
          <a:p>
            <a:fld id="{5D1E5300-FC0F-4317-A193-EF6CE9E6F7B5}" type="slidenum">
              <a:rPr lang="en-GB" smtClean="0"/>
              <a:pPr/>
              <a:t>17</a:t>
            </a:fld>
            <a:r>
              <a:rPr lang="en-GB"/>
              <a:t>  |  </a:t>
            </a:r>
            <a:endParaRPr lang="en-GB" noProof="0" dirty="0"/>
          </a:p>
        </p:txBody>
      </p:sp>
      <p:pic>
        <p:nvPicPr>
          <p:cNvPr id="2050" name="Picture 2">
            <a:extLst>
              <a:ext uri="{FF2B5EF4-FFF2-40B4-BE49-F238E27FC236}">
                <a16:creationId xmlns:a16="http://schemas.microsoft.com/office/drawing/2014/main" id="{F83E3648-71EC-E925-7CE1-5F07D94D7C76}"/>
              </a:ext>
            </a:extLst>
          </p:cNvPr>
          <p:cNvPicPr>
            <a:picLocks noGrp="1" noChangeAspect="1" noChangeArrowheads="1"/>
          </p:cNvPicPr>
          <p:nvPr>
            <p:ph sz="half" idx="2"/>
          </p:nvPr>
        </p:nvPicPr>
        <p:blipFill>
          <a:blip r:embed="rId6">
            <a:extLst>
              <a:ext uri="{28A0092B-C50C-407E-A947-70E740481C1C}">
                <a14:useLocalDpi xmlns:a14="http://schemas.microsoft.com/office/drawing/2010/main" val="0"/>
              </a:ext>
            </a:extLst>
          </a:blip>
          <a:srcRect/>
          <a:stretch>
            <a:fillRect/>
          </a:stretch>
        </p:blipFill>
        <p:spPr bwMode="auto">
          <a:xfrm>
            <a:off x="4345258" y="1607349"/>
            <a:ext cx="7616756" cy="463223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3DD0174-A2DD-4FCA-F23E-E6EA20512F6C}"/>
              </a:ext>
            </a:extLst>
          </p:cNvPr>
          <p:cNvSpPr/>
          <p:nvPr/>
        </p:nvSpPr>
        <p:spPr>
          <a:xfrm>
            <a:off x="4844374" y="1517515"/>
            <a:ext cx="6974732" cy="583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18DD365-26FB-641F-0725-D4944A519F21}"/>
              </a:ext>
            </a:extLst>
          </p:cNvPr>
          <p:cNvSpPr/>
          <p:nvPr/>
        </p:nvSpPr>
        <p:spPr>
          <a:xfrm>
            <a:off x="4632419" y="2289761"/>
            <a:ext cx="2328218" cy="524191"/>
          </a:xfrm>
          <a:prstGeom prst="rect">
            <a:avLst/>
          </a:prstGeom>
          <a:solidFill>
            <a:srgbClr val="E2E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b="1" dirty="0" err="1">
                <a:solidFill>
                  <a:schemeClr val="tx1"/>
                </a:solidFill>
              </a:rPr>
              <a:t>Reservoir</a:t>
            </a:r>
            <a:r>
              <a:rPr lang="nb-NO" b="1" dirty="0">
                <a:solidFill>
                  <a:schemeClr val="tx1"/>
                </a:solidFill>
              </a:rPr>
              <a:t> </a:t>
            </a:r>
            <a:r>
              <a:rPr lang="nb-NO" b="1" dirty="0" err="1">
                <a:solidFill>
                  <a:schemeClr val="tx1"/>
                </a:solidFill>
              </a:rPr>
              <a:t>Modelling</a:t>
            </a:r>
            <a:r>
              <a:rPr lang="nb-NO" b="1" dirty="0">
                <a:solidFill>
                  <a:schemeClr val="tx1"/>
                </a:solidFill>
              </a:rPr>
              <a:t> </a:t>
            </a:r>
            <a:r>
              <a:rPr lang="nb-NO" b="1" dirty="0" err="1">
                <a:solidFill>
                  <a:schemeClr val="tx1"/>
                </a:solidFill>
              </a:rPr>
              <a:t>domain</a:t>
            </a:r>
            <a:endParaRPr lang="en-US" b="1" dirty="0">
              <a:solidFill>
                <a:schemeClr val="tx1"/>
              </a:solidFill>
            </a:endParaRPr>
          </a:p>
        </p:txBody>
      </p:sp>
      <p:sp>
        <p:nvSpPr>
          <p:cNvPr id="7" name="TextBox 6">
            <a:extLst>
              <a:ext uri="{FF2B5EF4-FFF2-40B4-BE49-F238E27FC236}">
                <a16:creationId xmlns:a16="http://schemas.microsoft.com/office/drawing/2014/main" id="{A60D69FE-A30E-84A0-3862-69EC64472C66}"/>
              </a:ext>
            </a:extLst>
          </p:cNvPr>
          <p:cNvSpPr txBox="1"/>
          <p:nvPr/>
        </p:nvSpPr>
        <p:spPr>
          <a:xfrm>
            <a:off x="160428" y="4131516"/>
            <a:ext cx="2956259" cy="338554"/>
          </a:xfrm>
          <a:prstGeom prst="rect">
            <a:avLst/>
          </a:prstGeom>
          <a:noFill/>
        </p:spPr>
        <p:txBody>
          <a:bodyPr wrap="none" rtlCol="0">
            <a:spAutoFit/>
          </a:bodyPr>
          <a:lstStyle/>
          <a:p>
            <a:r>
              <a:rPr lang="nb-NO" sz="1600" b="1" dirty="0" err="1">
                <a:latin typeface="Arial" panose="020B0604020202020204" pitchFamily="34" charset="0"/>
                <a:cs typeface="Arial" panose="020B0604020202020204" pitchFamily="34" charset="0"/>
              </a:rPr>
              <a:t>Reservoir</a:t>
            </a:r>
            <a:r>
              <a:rPr lang="nb-NO" sz="1600" b="1" dirty="0">
                <a:latin typeface="Arial" panose="020B0604020202020204" pitchFamily="34" charset="0"/>
                <a:cs typeface="Arial" panose="020B0604020202020204" pitchFamily="34" charset="0"/>
              </a:rPr>
              <a:t> </a:t>
            </a:r>
            <a:r>
              <a:rPr lang="nb-NO" sz="1600" b="1" dirty="0" err="1">
                <a:latin typeface="Arial" panose="020B0604020202020204" pitchFamily="34" charset="0"/>
                <a:cs typeface="Arial" panose="020B0604020202020204" pitchFamily="34" charset="0"/>
              </a:rPr>
              <a:t>Modelling</a:t>
            </a:r>
            <a:r>
              <a:rPr lang="nb-NO" sz="1600" b="1" dirty="0">
                <a:latin typeface="Arial" panose="020B0604020202020204" pitchFamily="34" charset="0"/>
                <a:cs typeface="Arial" panose="020B0604020202020204" pitchFamily="34" charset="0"/>
              </a:rPr>
              <a:t> </a:t>
            </a:r>
            <a:r>
              <a:rPr lang="nb-NO" sz="1600" b="1" dirty="0" err="1">
                <a:latin typeface="Arial" panose="020B0604020202020204" pitchFamily="34" charset="0"/>
                <a:cs typeface="Arial" panose="020B0604020202020204" pitchFamily="34" charset="0"/>
              </a:rPr>
              <a:t>Domain</a:t>
            </a:r>
            <a:endParaRPr lang="en-US" sz="16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0984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D5C5D687-F60C-508A-BEE6-D4E9A512DA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0363" y="1595335"/>
            <a:ext cx="7492553" cy="455669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40F1CAB-3067-DE29-93B3-8A3F15553E53}"/>
              </a:ext>
            </a:extLst>
          </p:cNvPr>
          <p:cNvSpPr>
            <a:spLocks noGrp="1"/>
          </p:cNvSpPr>
          <p:nvPr>
            <p:ph type="title"/>
          </p:nvPr>
        </p:nvSpPr>
        <p:spPr/>
        <p:txBody>
          <a:bodyPr/>
          <a:lstStyle/>
          <a:p>
            <a:r>
              <a:rPr lang="nb-NO" dirty="0" err="1"/>
              <a:t>Seismic</a:t>
            </a:r>
            <a:r>
              <a:rPr lang="nb-NO" dirty="0"/>
              <a:t> </a:t>
            </a:r>
            <a:r>
              <a:rPr lang="nb-NO" dirty="0" err="1"/>
              <a:t>fault</a:t>
            </a:r>
            <a:r>
              <a:rPr lang="nb-NO" dirty="0"/>
              <a:t> </a:t>
            </a:r>
            <a:r>
              <a:rPr lang="nb-NO" dirty="0" err="1"/>
              <a:t>interpretations</a:t>
            </a:r>
            <a:r>
              <a:rPr lang="nb-NO" dirty="0"/>
              <a:t> in </a:t>
            </a:r>
            <a:r>
              <a:rPr lang="nb-NO" dirty="0" err="1"/>
              <a:t>seismic</a:t>
            </a:r>
            <a:r>
              <a:rPr lang="nb-NO" dirty="0"/>
              <a:t> and in </a:t>
            </a:r>
            <a:r>
              <a:rPr lang="nb-NO" dirty="0" err="1"/>
              <a:t>reservoir</a:t>
            </a:r>
            <a:r>
              <a:rPr lang="nb-NO" dirty="0"/>
              <a:t> </a:t>
            </a:r>
            <a:r>
              <a:rPr lang="nb-NO" dirty="0" err="1"/>
              <a:t>modelling</a:t>
            </a:r>
            <a:r>
              <a:rPr lang="nb-NO" dirty="0"/>
              <a:t> </a:t>
            </a:r>
            <a:r>
              <a:rPr lang="nb-NO" dirty="0" err="1"/>
              <a:t>domain</a:t>
            </a:r>
            <a:endParaRPr lang="en-US" dirty="0"/>
          </a:p>
        </p:txBody>
      </p:sp>
      <p:sp>
        <p:nvSpPr>
          <p:cNvPr id="3" name="Content Placeholder 2">
            <a:extLst>
              <a:ext uri="{FF2B5EF4-FFF2-40B4-BE49-F238E27FC236}">
                <a16:creationId xmlns:a16="http://schemas.microsoft.com/office/drawing/2014/main" id="{68114647-594A-90C5-DB36-23357ED8877F}"/>
              </a:ext>
            </a:extLst>
          </p:cNvPr>
          <p:cNvSpPr>
            <a:spLocks noGrp="1"/>
          </p:cNvSpPr>
          <p:nvPr>
            <p:ph sz="half" idx="1"/>
          </p:nvPr>
        </p:nvSpPr>
        <p:spPr>
          <a:xfrm>
            <a:off x="483657" y="2057320"/>
            <a:ext cx="3960651" cy="4358686"/>
          </a:xfrm>
        </p:spPr>
        <p:txBody>
          <a:bodyPr/>
          <a:lstStyle/>
          <a:p>
            <a:r>
              <a:rPr lang="en-US" sz="1400"/>
              <a:t>Seismic Interpretation is tightly related to the seismic geometry, </a:t>
            </a:r>
            <a:r>
              <a:rPr lang="en-US" sz="1400">
                <a:hlinkClick r:id="rId3"/>
              </a:rPr>
              <a:t>3D Bin Grid</a:t>
            </a:r>
            <a:r>
              <a:rPr lang="en-US" sz="1400"/>
              <a:t> for 3D and </a:t>
            </a:r>
            <a:r>
              <a:rPr lang="en-US" sz="1400">
                <a:hlinkClick r:id="rId4"/>
              </a:rPr>
              <a:t>Seismic Line Geometry</a:t>
            </a:r>
            <a:r>
              <a:rPr lang="en-US" sz="1400"/>
              <a:t> for 2D seismic. This is reflected in the interpretation representations </a:t>
            </a:r>
            <a:r>
              <a:rPr lang="en-US" sz="1400" err="1">
                <a:hlinkClick r:id="rId5"/>
              </a:rPr>
              <a:t>SeismicHorizon</a:t>
            </a:r>
            <a:r>
              <a:rPr lang="en-US" sz="1400"/>
              <a:t> and </a:t>
            </a:r>
            <a:r>
              <a:rPr lang="en-US" sz="1400" err="1">
                <a:hlinkClick r:id="rId6"/>
              </a:rPr>
              <a:t>SeismicFault</a:t>
            </a:r>
            <a:r>
              <a:rPr lang="en-US" sz="1400"/>
              <a:t>.</a:t>
            </a:r>
          </a:p>
          <a:p>
            <a:r>
              <a:rPr lang="en-US" sz="1400"/>
              <a:t>For fault interpretation representations OSDU offers two ways of aggregation into a </a:t>
            </a:r>
            <a:r>
              <a:rPr lang="en-US" sz="1400" err="1">
                <a:hlinkClick r:id="rId7"/>
              </a:rPr>
              <a:t>UnsealedSurfaceFramework</a:t>
            </a:r>
            <a:r>
              <a:rPr lang="en-US" sz="1400"/>
              <a:t>: </a:t>
            </a:r>
          </a:p>
          <a:p>
            <a:pPr lvl="1"/>
            <a:r>
              <a:rPr lang="en-US" sz="1200"/>
              <a:t>use collection of faults in a </a:t>
            </a:r>
            <a:r>
              <a:rPr lang="en-US" sz="1200" err="1"/>
              <a:t>FaultSystem</a:t>
            </a:r>
            <a:r>
              <a:rPr lang="en-US" sz="1200"/>
              <a:t>, which may contain different representations of faults in one dataset. Each member of the </a:t>
            </a:r>
            <a:r>
              <a:rPr lang="en-US" sz="1200" i="1" err="1"/>
              <a:t>data.Faults</a:t>
            </a:r>
            <a:r>
              <a:rPr lang="en-US" sz="1200" i="1"/>
              <a:t>[] </a:t>
            </a:r>
            <a:r>
              <a:rPr lang="en-US" sz="1200"/>
              <a:t>array is described by representation role and type.</a:t>
            </a:r>
          </a:p>
          <a:p>
            <a:pPr lvl="1"/>
            <a:r>
              <a:rPr lang="en-US" sz="1200"/>
              <a:t>reference of individual fault interpretation representations. Using </a:t>
            </a:r>
            <a:r>
              <a:rPr lang="en-US" sz="1200" i="1" err="1"/>
              <a:t>SeismicFault</a:t>
            </a:r>
            <a:r>
              <a:rPr lang="en-US" sz="1200"/>
              <a:t> is symmetric to the way </a:t>
            </a:r>
            <a:r>
              <a:rPr lang="en-US" sz="1200" err="1"/>
              <a:t>SeismicHorizon</a:t>
            </a:r>
            <a:r>
              <a:rPr lang="en-US" sz="1200"/>
              <a:t> are referenced from the framework.</a:t>
            </a:r>
          </a:p>
        </p:txBody>
      </p:sp>
      <p:sp>
        <p:nvSpPr>
          <p:cNvPr id="5" name="Slide Number Placeholder 4">
            <a:extLst>
              <a:ext uri="{FF2B5EF4-FFF2-40B4-BE49-F238E27FC236}">
                <a16:creationId xmlns:a16="http://schemas.microsoft.com/office/drawing/2014/main" id="{53E72EB1-D4AB-6570-2DC6-62AF049D8373}"/>
              </a:ext>
            </a:extLst>
          </p:cNvPr>
          <p:cNvSpPr>
            <a:spLocks noGrp="1"/>
          </p:cNvSpPr>
          <p:nvPr>
            <p:ph type="sldNum" sz="quarter" idx="12"/>
          </p:nvPr>
        </p:nvSpPr>
        <p:spPr/>
        <p:txBody>
          <a:bodyPr/>
          <a:lstStyle/>
          <a:p>
            <a:fld id="{5D1E5300-FC0F-4317-A193-EF6CE9E6F7B5}" type="slidenum">
              <a:rPr lang="en-GB" smtClean="0"/>
              <a:pPr/>
              <a:t>18</a:t>
            </a:fld>
            <a:r>
              <a:rPr lang="en-GB"/>
              <a:t>  |  </a:t>
            </a:r>
            <a:endParaRPr lang="en-GB" noProof="0" dirty="0"/>
          </a:p>
        </p:txBody>
      </p:sp>
      <p:sp>
        <p:nvSpPr>
          <p:cNvPr id="6" name="Rectangle 5">
            <a:extLst>
              <a:ext uri="{FF2B5EF4-FFF2-40B4-BE49-F238E27FC236}">
                <a16:creationId xmlns:a16="http://schemas.microsoft.com/office/drawing/2014/main" id="{93DD0174-A2DD-4FCA-F23E-E6EA20512F6C}"/>
              </a:ext>
            </a:extLst>
          </p:cNvPr>
          <p:cNvSpPr/>
          <p:nvPr/>
        </p:nvSpPr>
        <p:spPr>
          <a:xfrm>
            <a:off x="4844374" y="1517515"/>
            <a:ext cx="6974732" cy="583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18DD365-26FB-641F-0725-D4944A519F21}"/>
              </a:ext>
            </a:extLst>
          </p:cNvPr>
          <p:cNvSpPr/>
          <p:nvPr/>
        </p:nvSpPr>
        <p:spPr>
          <a:xfrm>
            <a:off x="4632419" y="2289761"/>
            <a:ext cx="2328218" cy="524191"/>
          </a:xfrm>
          <a:prstGeom prst="rect">
            <a:avLst/>
          </a:prstGeom>
          <a:solidFill>
            <a:srgbClr val="E2E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60D69FE-A30E-84A0-3862-69EC64472C66}"/>
              </a:ext>
            </a:extLst>
          </p:cNvPr>
          <p:cNvSpPr txBox="1"/>
          <p:nvPr/>
        </p:nvSpPr>
        <p:spPr>
          <a:xfrm>
            <a:off x="4655976" y="2444620"/>
            <a:ext cx="2956259" cy="338554"/>
          </a:xfrm>
          <a:prstGeom prst="rect">
            <a:avLst/>
          </a:prstGeom>
          <a:noFill/>
        </p:spPr>
        <p:txBody>
          <a:bodyPr wrap="none" rtlCol="0">
            <a:spAutoFit/>
          </a:bodyPr>
          <a:lstStyle/>
          <a:p>
            <a:r>
              <a:rPr lang="nb-NO" sz="1600" b="1" dirty="0" err="1">
                <a:latin typeface="Arial" panose="020B0604020202020204" pitchFamily="34" charset="0"/>
                <a:cs typeface="Arial" panose="020B0604020202020204" pitchFamily="34" charset="0"/>
              </a:rPr>
              <a:t>Reservoir</a:t>
            </a:r>
            <a:r>
              <a:rPr lang="nb-NO" sz="1600" b="1" dirty="0">
                <a:latin typeface="Arial" panose="020B0604020202020204" pitchFamily="34" charset="0"/>
                <a:cs typeface="Arial" panose="020B0604020202020204" pitchFamily="34" charset="0"/>
              </a:rPr>
              <a:t> </a:t>
            </a:r>
            <a:r>
              <a:rPr lang="nb-NO" sz="1600" b="1" dirty="0" err="1">
                <a:latin typeface="Arial" panose="020B0604020202020204" pitchFamily="34" charset="0"/>
                <a:cs typeface="Arial" panose="020B0604020202020204" pitchFamily="34" charset="0"/>
              </a:rPr>
              <a:t>Modelling</a:t>
            </a:r>
            <a:r>
              <a:rPr lang="nb-NO" sz="1600" b="1" dirty="0">
                <a:latin typeface="Arial" panose="020B0604020202020204" pitchFamily="34" charset="0"/>
                <a:cs typeface="Arial" panose="020B0604020202020204" pitchFamily="34" charset="0"/>
              </a:rPr>
              <a:t> </a:t>
            </a:r>
            <a:r>
              <a:rPr lang="nb-NO" sz="1600" b="1" dirty="0" err="1">
                <a:latin typeface="Arial" panose="020B0604020202020204" pitchFamily="34" charset="0"/>
                <a:cs typeface="Arial" panose="020B0604020202020204" pitchFamily="34" charset="0"/>
              </a:rPr>
              <a:t>Domain</a:t>
            </a:r>
            <a:endParaRPr lang="en-US" sz="16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375582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Parchemin vertical 62"/>
          <p:cNvSpPr/>
          <p:nvPr/>
        </p:nvSpPr>
        <p:spPr>
          <a:xfrm>
            <a:off x="6850052" y="2036625"/>
            <a:ext cx="3258550" cy="2149976"/>
          </a:xfrm>
          <a:prstGeom prst="verticalScroll">
            <a:avLst/>
          </a:prstGeom>
        </p:spPr>
        <p:style>
          <a:lnRef idx="2">
            <a:schemeClr val="dk1"/>
          </a:lnRef>
          <a:fillRef idx="1">
            <a:schemeClr val="lt1"/>
          </a:fillRef>
          <a:effectRef idx="0">
            <a:schemeClr val="dk1"/>
          </a:effectRef>
          <a:fontRef idx="minor">
            <a:schemeClr val="dk1"/>
          </a:fontRef>
        </p:style>
        <p:txBody>
          <a:bodyPr anchor="ctr"/>
          <a:lstStyle/>
          <a:p>
            <a:pPr algn="r" eaLnBrk="0" hangingPunct="0">
              <a:defRPr/>
            </a:pPr>
            <a:r>
              <a:rPr lang="fr-FR" sz="1200" dirty="0" err="1"/>
              <a:t>Hdf</a:t>
            </a:r>
            <a:r>
              <a:rPr lang="fr-FR" sz="1200" dirty="0"/>
              <a:t> data structures</a:t>
            </a:r>
          </a:p>
        </p:txBody>
      </p:sp>
      <p:sp>
        <p:nvSpPr>
          <p:cNvPr id="34" name="Parchemin vertical 33"/>
          <p:cNvSpPr/>
          <p:nvPr/>
        </p:nvSpPr>
        <p:spPr>
          <a:xfrm>
            <a:off x="1739154" y="1325064"/>
            <a:ext cx="5088366" cy="3291840"/>
          </a:xfrm>
          <a:prstGeom prst="verticalScroll">
            <a:avLst/>
          </a:prstGeom>
        </p:spPr>
        <p:style>
          <a:lnRef idx="2">
            <a:schemeClr val="dk1"/>
          </a:lnRef>
          <a:fillRef idx="1">
            <a:schemeClr val="lt1"/>
          </a:fillRef>
          <a:effectRef idx="0">
            <a:schemeClr val="dk1"/>
          </a:effectRef>
          <a:fontRef idx="minor">
            <a:schemeClr val="dk1"/>
          </a:fontRef>
        </p:style>
        <p:txBody>
          <a:bodyPr anchor="ctr"/>
          <a:lstStyle/>
          <a:p>
            <a:pPr algn="r" eaLnBrk="0" hangingPunct="0">
              <a:defRPr/>
            </a:pPr>
            <a:r>
              <a:rPr lang="fr-FR" sz="1200" dirty="0" err="1"/>
              <a:t>Title</a:t>
            </a:r>
            <a:r>
              <a:rPr lang="fr-FR" sz="1200" dirty="0"/>
              <a:t> : </a:t>
            </a:r>
            <a:r>
              <a:rPr lang="fr-FR" sz="1200" dirty="0" err="1"/>
              <a:t>mytitle</a:t>
            </a:r>
            <a:endParaRPr lang="fr-FR" sz="1200" dirty="0"/>
          </a:p>
          <a:p>
            <a:pPr algn="r" eaLnBrk="0" hangingPunct="0">
              <a:defRPr/>
            </a:pPr>
            <a:r>
              <a:rPr lang="fr-FR" sz="1200" dirty="0"/>
              <a:t>Identifier : </a:t>
            </a:r>
            <a:r>
              <a:rPr lang="fr-FR" sz="1200" dirty="0" err="1"/>
              <a:t>myUuidUrn</a:t>
            </a:r>
            <a:endParaRPr lang="fr-FR" sz="1200" dirty="0"/>
          </a:p>
          <a:p>
            <a:pPr algn="r" eaLnBrk="0" hangingPunct="0">
              <a:defRPr/>
            </a:pPr>
            <a:r>
              <a:rPr lang="fr-FR" sz="1200" dirty="0"/>
              <a:t>Creator : Energistics</a:t>
            </a:r>
          </a:p>
          <a:p>
            <a:pPr algn="ctr" eaLnBrk="0" hangingPunct="0">
              <a:defRPr/>
            </a:pPr>
            <a:r>
              <a:rPr lang="fr-FR" sz="1200" dirty="0"/>
              <a:t>…</a:t>
            </a:r>
          </a:p>
        </p:txBody>
      </p:sp>
      <p:sp>
        <p:nvSpPr>
          <p:cNvPr id="4" name="Title 8"/>
          <p:cNvSpPr txBox="1">
            <a:spLocks/>
          </p:cNvSpPr>
          <p:nvPr/>
        </p:nvSpPr>
        <p:spPr bwMode="auto">
          <a:xfrm>
            <a:off x="1865313" y="331824"/>
            <a:ext cx="8382000" cy="400050"/>
          </a:xfrm>
          <a:prstGeom prst="rect">
            <a:avLst/>
          </a:prstGeom>
        </p:spPr>
        <p:txBody>
          <a:bodyPr vert="horz" lIns="0" tIns="216000" rIns="0" bIns="72000" rtlCol="0" anchor="t">
            <a:noAutofit/>
          </a:bodyPr>
          <a:lstStyle>
            <a:lvl1pPr>
              <a:lnSpc>
                <a:spcPct val="100000"/>
              </a:lnSpc>
              <a:spcBef>
                <a:spcPct val="0"/>
              </a:spcBef>
              <a:buNone/>
              <a:defRPr sz="2400">
                <a:latin typeface="+mj-lt"/>
                <a:ea typeface="+mj-ea"/>
                <a:cs typeface="+mj-cs"/>
              </a:defRPr>
            </a:lvl1pPr>
          </a:lstStyle>
          <a:p>
            <a:r>
              <a:rPr lang="en-US" altLang="en-US" dirty="0"/>
              <a:t>Energistics Packaging Convention (EPC) – </a:t>
            </a:r>
          </a:p>
          <a:p>
            <a:r>
              <a:rPr lang="en-US" altLang="en-US" dirty="0"/>
              <a:t>the file alternative to ETP API</a:t>
            </a:r>
          </a:p>
        </p:txBody>
      </p:sp>
      <p:sp>
        <p:nvSpPr>
          <p:cNvPr id="9" name="Rectangle 8"/>
          <p:cNvSpPr/>
          <p:nvPr/>
        </p:nvSpPr>
        <p:spPr>
          <a:xfrm>
            <a:off x="2248685" y="2239948"/>
            <a:ext cx="529816" cy="4125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fr-FR" sz="1200" dirty="0"/>
              <a:t>H1</a:t>
            </a:r>
          </a:p>
        </p:txBody>
      </p:sp>
      <p:sp>
        <p:nvSpPr>
          <p:cNvPr id="10" name="Rectangle 9"/>
          <p:cNvSpPr/>
          <p:nvPr/>
        </p:nvSpPr>
        <p:spPr>
          <a:xfrm>
            <a:off x="2169460" y="3215738"/>
            <a:ext cx="684345" cy="4125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fr-FR" sz="1200" dirty="0"/>
              <a:t>Interp1</a:t>
            </a:r>
          </a:p>
        </p:txBody>
      </p:sp>
      <p:sp>
        <p:nvSpPr>
          <p:cNvPr id="11" name="Rectangle 10"/>
          <p:cNvSpPr/>
          <p:nvPr/>
        </p:nvSpPr>
        <p:spPr>
          <a:xfrm>
            <a:off x="2345503" y="3927660"/>
            <a:ext cx="529816" cy="413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fr-FR" sz="1200" dirty="0"/>
              <a:t>Rep1</a:t>
            </a:r>
          </a:p>
        </p:txBody>
      </p:sp>
      <p:sp>
        <p:nvSpPr>
          <p:cNvPr id="12" name="Rectangle 11"/>
          <p:cNvSpPr/>
          <p:nvPr/>
        </p:nvSpPr>
        <p:spPr>
          <a:xfrm>
            <a:off x="3346638" y="3138776"/>
            <a:ext cx="1038896" cy="49627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eaLnBrk="0" hangingPunct="0">
              <a:defRPr/>
            </a:pPr>
            <a:r>
              <a:rPr lang="fr-FR" sz="1200" dirty="0"/>
              <a:t>Geomodel1</a:t>
            </a:r>
          </a:p>
        </p:txBody>
      </p:sp>
      <p:sp>
        <p:nvSpPr>
          <p:cNvPr id="13" name="Rectangle 12"/>
          <p:cNvSpPr/>
          <p:nvPr/>
        </p:nvSpPr>
        <p:spPr>
          <a:xfrm>
            <a:off x="4964729" y="2196917"/>
            <a:ext cx="528843" cy="41250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eaLnBrk="0" hangingPunct="0">
              <a:defRPr/>
            </a:pPr>
            <a:r>
              <a:rPr lang="fr-FR" sz="1200" dirty="0"/>
              <a:t>F2</a:t>
            </a:r>
          </a:p>
        </p:txBody>
      </p:sp>
      <p:sp>
        <p:nvSpPr>
          <p:cNvPr id="14" name="Rectangle 13"/>
          <p:cNvSpPr/>
          <p:nvPr/>
        </p:nvSpPr>
        <p:spPr>
          <a:xfrm>
            <a:off x="4717303" y="3301799"/>
            <a:ext cx="765512" cy="41250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eaLnBrk="0" hangingPunct="0">
              <a:defRPr/>
            </a:pPr>
            <a:r>
              <a:rPr lang="fr-FR" sz="1200" dirty="0"/>
              <a:t>Interp2</a:t>
            </a:r>
          </a:p>
        </p:txBody>
      </p:sp>
      <p:sp>
        <p:nvSpPr>
          <p:cNvPr id="15" name="Rectangle 14"/>
          <p:cNvSpPr/>
          <p:nvPr/>
        </p:nvSpPr>
        <p:spPr>
          <a:xfrm>
            <a:off x="4921698" y="3923793"/>
            <a:ext cx="528843" cy="41341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eaLnBrk="0" hangingPunct="0">
              <a:defRPr/>
            </a:pPr>
            <a:r>
              <a:rPr lang="fr-FR" sz="1200" dirty="0"/>
              <a:t>Rep2</a:t>
            </a:r>
          </a:p>
        </p:txBody>
      </p:sp>
      <p:cxnSp>
        <p:nvCxnSpPr>
          <p:cNvPr id="16" name="Connecteur droit 15"/>
          <p:cNvCxnSpPr>
            <a:stCxn id="9" idx="2"/>
            <a:endCxn id="10" idx="0"/>
          </p:cNvCxnSpPr>
          <p:nvPr/>
        </p:nvCxnSpPr>
        <p:spPr>
          <a:xfrm flipH="1">
            <a:off x="2511633" y="2652451"/>
            <a:ext cx="1961" cy="563287"/>
          </a:xfrm>
          <a:prstGeom prst="line">
            <a:avLst/>
          </a:prstGeom>
          <a:ln>
            <a:headEnd type="arrow"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7" name="Connecteur droit 16"/>
          <p:cNvCxnSpPr>
            <a:stCxn id="11" idx="0"/>
            <a:endCxn id="10" idx="2"/>
          </p:cNvCxnSpPr>
          <p:nvPr/>
        </p:nvCxnSpPr>
        <p:spPr>
          <a:xfrm flipH="1" flipV="1">
            <a:off x="2511633" y="3628240"/>
            <a:ext cx="98779" cy="299420"/>
          </a:xfrm>
          <a:prstGeom prst="line">
            <a:avLst/>
          </a:prstGeom>
          <a:ln>
            <a:headEnd type="none" w="med" len="med"/>
            <a:tailEnd type="arrow" w="med" len="med"/>
          </a:ln>
        </p:spPr>
        <p:style>
          <a:lnRef idx="3">
            <a:schemeClr val="accent1"/>
          </a:lnRef>
          <a:fillRef idx="0">
            <a:schemeClr val="accent1"/>
          </a:fillRef>
          <a:effectRef idx="2">
            <a:schemeClr val="accent1"/>
          </a:effectRef>
          <a:fontRef idx="minor">
            <a:schemeClr val="tx1"/>
          </a:fontRef>
        </p:style>
      </p:cxnSp>
      <p:sp>
        <p:nvSpPr>
          <p:cNvPr id="18" name="Rectangle 17"/>
          <p:cNvSpPr/>
          <p:nvPr/>
        </p:nvSpPr>
        <p:spPr>
          <a:xfrm>
            <a:off x="3465718" y="3810073"/>
            <a:ext cx="898301" cy="41341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hangingPunct="0">
              <a:defRPr/>
            </a:pPr>
            <a:r>
              <a:rPr lang="fr-FR" sz="1200" dirty="0"/>
              <a:t>localCRS1</a:t>
            </a:r>
          </a:p>
        </p:txBody>
      </p:sp>
      <p:cxnSp>
        <p:nvCxnSpPr>
          <p:cNvPr id="19" name="Connecteur droit 18"/>
          <p:cNvCxnSpPr>
            <a:stCxn id="13" idx="2"/>
            <a:endCxn id="14" idx="0"/>
          </p:cNvCxnSpPr>
          <p:nvPr/>
        </p:nvCxnSpPr>
        <p:spPr>
          <a:xfrm flipH="1">
            <a:off x="5100060" y="2609420"/>
            <a:ext cx="129091" cy="692379"/>
          </a:xfrm>
          <a:prstGeom prst="line">
            <a:avLst/>
          </a:prstGeom>
          <a:ln>
            <a:headEnd type="arrow" w="med" len="med"/>
            <a:tailEnd type="none" w="med" len="med"/>
          </a:ln>
        </p:spPr>
        <p:style>
          <a:lnRef idx="3">
            <a:schemeClr val="accent6"/>
          </a:lnRef>
          <a:fillRef idx="0">
            <a:schemeClr val="accent6"/>
          </a:fillRef>
          <a:effectRef idx="2">
            <a:schemeClr val="accent6"/>
          </a:effectRef>
          <a:fontRef idx="minor">
            <a:schemeClr val="tx1"/>
          </a:fontRef>
        </p:style>
      </p:cxnSp>
      <p:cxnSp>
        <p:nvCxnSpPr>
          <p:cNvPr id="20" name="Connecteur droit 19"/>
          <p:cNvCxnSpPr>
            <a:stCxn id="14" idx="2"/>
            <a:endCxn id="15" idx="0"/>
          </p:cNvCxnSpPr>
          <p:nvPr/>
        </p:nvCxnSpPr>
        <p:spPr>
          <a:xfrm>
            <a:off x="5100059" y="3714301"/>
            <a:ext cx="86060" cy="209492"/>
          </a:xfrm>
          <a:prstGeom prst="line">
            <a:avLst/>
          </a:prstGeom>
          <a:ln>
            <a:headEnd type="arrow" w="med" len="med"/>
            <a:tailEnd type="none" w="med" len="med"/>
          </a:ln>
        </p:spPr>
        <p:style>
          <a:lnRef idx="3">
            <a:schemeClr val="accent6"/>
          </a:lnRef>
          <a:fillRef idx="0">
            <a:schemeClr val="accent6"/>
          </a:fillRef>
          <a:effectRef idx="2">
            <a:schemeClr val="accent6"/>
          </a:effectRef>
          <a:fontRef idx="minor">
            <a:schemeClr val="tx1"/>
          </a:fontRef>
        </p:style>
      </p:cxnSp>
      <p:cxnSp>
        <p:nvCxnSpPr>
          <p:cNvPr id="21" name="Connecteur droit avec flèche 20"/>
          <p:cNvCxnSpPr>
            <a:stCxn id="11" idx="3"/>
            <a:endCxn id="18" idx="1"/>
          </p:cNvCxnSpPr>
          <p:nvPr/>
        </p:nvCxnSpPr>
        <p:spPr>
          <a:xfrm flipV="1">
            <a:off x="2875319" y="4016781"/>
            <a:ext cx="590398" cy="117587"/>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22" name="Connecteur droit avec flèche 21"/>
          <p:cNvCxnSpPr>
            <a:stCxn id="15" idx="1"/>
            <a:endCxn id="18" idx="3"/>
          </p:cNvCxnSpPr>
          <p:nvPr/>
        </p:nvCxnSpPr>
        <p:spPr>
          <a:xfrm flipH="1" flipV="1">
            <a:off x="4364019" y="4016780"/>
            <a:ext cx="557679" cy="11372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23" name="Connecteur droit avec flèche 22"/>
          <p:cNvCxnSpPr>
            <a:stCxn id="12" idx="1"/>
            <a:endCxn id="10" idx="3"/>
          </p:cNvCxnSpPr>
          <p:nvPr/>
        </p:nvCxnSpPr>
        <p:spPr>
          <a:xfrm flipH="1">
            <a:off x="2853804" y="3386915"/>
            <a:ext cx="492834" cy="35074"/>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24" name="Connecteur droit avec flèche 23"/>
          <p:cNvCxnSpPr>
            <a:stCxn id="12" idx="3"/>
            <a:endCxn id="14" idx="1"/>
          </p:cNvCxnSpPr>
          <p:nvPr/>
        </p:nvCxnSpPr>
        <p:spPr>
          <a:xfrm>
            <a:off x="4385535" y="3386916"/>
            <a:ext cx="331769" cy="121135"/>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25" name="ZoneTexte 23"/>
          <p:cNvSpPr txBox="1">
            <a:spLocks noChangeArrowheads="1"/>
          </p:cNvSpPr>
          <p:nvPr/>
        </p:nvSpPr>
        <p:spPr bwMode="auto">
          <a:xfrm>
            <a:off x="6624304" y="4717979"/>
            <a:ext cx="112837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ヒラギノ角ゴ Pro W3"/>
                <a:cs typeface="ヒラギノ角ゴ Pro W3"/>
              </a:defRPr>
            </a:lvl1pPr>
            <a:lvl2pPr marL="742950" indent="-285750" eaLnBrk="0" hangingPunct="0">
              <a:defRPr>
                <a:solidFill>
                  <a:schemeClr val="tx1"/>
                </a:solidFill>
                <a:latin typeface="Calibri" pitchFamily="34" charset="0"/>
                <a:ea typeface="ヒラギノ角ゴ Pro W3"/>
                <a:cs typeface="ヒラギノ角ゴ Pro W3"/>
              </a:defRPr>
            </a:lvl2pPr>
            <a:lvl3pPr marL="1143000" indent="-228600" eaLnBrk="0" hangingPunct="0">
              <a:defRPr>
                <a:solidFill>
                  <a:schemeClr val="tx1"/>
                </a:solidFill>
                <a:latin typeface="Calibri" pitchFamily="34" charset="0"/>
                <a:ea typeface="ヒラギノ角ゴ Pro W3"/>
                <a:cs typeface="ヒラギノ角ゴ Pro W3"/>
              </a:defRPr>
            </a:lvl3pPr>
            <a:lvl4pPr marL="1600200" indent="-228600" eaLnBrk="0" hangingPunct="0">
              <a:defRPr>
                <a:solidFill>
                  <a:schemeClr val="tx1"/>
                </a:solidFill>
                <a:latin typeface="Calibri" pitchFamily="34" charset="0"/>
                <a:ea typeface="ヒラギノ角ゴ Pro W3"/>
                <a:cs typeface="ヒラギノ角ゴ Pro W3"/>
              </a:defRPr>
            </a:lvl4pPr>
            <a:lvl5pPr marL="2057400" indent="-228600" eaLnBrk="0" hangingPunct="0">
              <a:defRPr>
                <a:solidFill>
                  <a:schemeClr val="tx1"/>
                </a:solidFill>
                <a:latin typeface="Calibri"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9pPr>
          </a:lstStyle>
          <a:p>
            <a:r>
              <a:rPr lang="en-US" altLang="fr-FR" b="1" dirty="0"/>
              <a:t>Can be packaged into</a:t>
            </a:r>
          </a:p>
        </p:txBody>
      </p:sp>
      <p:cxnSp>
        <p:nvCxnSpPr>
          <p:cNvPr id="26" name="Connecteur droit avec flèche 25"/>
          <p:cNvCxnSpPr>
            <a:stCxn id="34" idx="2"/>
          </p:cNvCxnSpPr>
          <p:nvPr/>
        </p:nvCxnSpPr>
        <p:spPr>
          <a:xfrm>
            <a:off x="4283337" y="4616905"/>
            <a:ext cx="2023678" cy="1286311"/>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pic>
        <p:nvPicPr>
          <p:cNvPr id="27" name="Picture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33040" y="6038013"/>
            <a:ext cx="6324600" cy="41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8" name="Connecteur droit avec flèche 27"/>
          <p:cNvCxnSpPr/>
          <p:nvPr/>
        </p:nvCxnSpPr>
        <p:spPr>
          <a:xfrm>
            <a:off x="6397215" y="4573877"/>
            <a:ext cx="2125627" cy="523301"/>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29" name="ZoneTexte 27"/>
          <p:cNvSpPr txBox="1">
            <a:spLocks noChangeArrowheads="1"/>
          </p:cNvSpPr>
          <p:nvPr/>
        </p:nvSpPr>
        <p:spPr bwMode="auto">
          <a:xfrm>
            <a:off x="2084332" y="4743846"/>
            <a:ext cx="31623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itchFamily="34" charset="0"/>
                <a:ea typeface="ヒラギノ角ゴ Pro W3"/>
                <a:cs typeface="ヒラギノ角ゴ Pro W3"/>
              </a:defRPr>
            </a:lvl1pPr>
            <a:lvl2pPr marL="742950" indent="-285750" eaLnBrk="0" hangingPunct="0">
              <a:defRPr>
                <a:solidFill>
                  <a:schemeClr val="tx1"/>
                </a:solidFill>
                <a:latin typeface="Calibri" pitchFamily="34" charset="0"/>
                <a:ea typeface="ヒラギノ角ゴ Pro W3"/>
                <a:cs typeface="ヒラギノ角ゴ Pro W3"/>
              </a:defRPr>
            </a:lvl2pPr>
            <a:lvl3pPr marL="1143000" indent="-228600" eaLnBrk="0" hangingPunct="0">
              <a:defRPr>
                <a:solidFill>
                  <a:schemeClr val="tx1"/>
                </a:solidFill>
                <a:latin typeface="Calibri" pitchFamily="34" charset="0"/>
                <a:ea typeface="ヒラギノ角ゴ Pro W3"/>
                <a:cs typeface="ヒラギノ角ゴ Pro W3"/>
              </a:defRPr>
            </a:lvl3pPr>
            <a:lvl4pPr marL="1600200" indent="-228600" eaLnBrk="0" hangingPunct="0">
              <a:defRPr>
                <a:solidFill>
                  <a:schemeClr val="tx1"/>
                </a:solidFill>
                <a:latin typeface="Calibri" pitchFamily="34" charset="0"/>
                <a:ea typeface="ヒラギノ角ゴ Pro W3"/>
                <a:cs typeface="ヒラギノ角ゴ Pro W3"/>
              </a:defRPr>
            </a:lvl4pPr>
            <a:lvl5pPr marL="2057400" indent="-228600" eaLnBrk="0" hangingPunct="0">
              <a:defRPr>
                <a:solidFill>
                  <a:schemeClr val="tx1"/>
                </a:solidFill>
                <a:latin typeface="Calibri"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9pPr>
          </a:lstStyle>
          <a:p>
            <a:r>
              <a:rPr lang="en-US" altLang="fr-FR" b="1" dirty="0"/>
              <a:t>Can be formatted using</a:t>
            </a:r>
          </a:p>
        </p:txBody>
      </p:sp>
      <p:sp>
        <p:nvSpPr>
          <p:cNvPr id="30" name="Rectangle 29"/>
          <p:cNvSpPr/>
          <p:nvPr/>
        </p:nvSpPr>
        <p:spPr>
          <a:xfrm>
            <a:off x="3187197" y="2000995"/>
            <a:ext cx="542121" cy="413414"/>
          </a:xfrm>
          <a:prstGeom prst="rect">
            <a:avLst/>
          </a:prstGeom>
        </p:spPr>
        <p:style>
          <a:lnRef idx="1">
            <a:schemeClr val="dk1"/>
          </a:lnRef>
          <a:fillRef idx="2">
            <a:schemeClr val="dk1"/>
          </a:fillRef>
          <a:effectRef idx="1">
            <a:schemeClr val="dk1"/>
          </a:effectRef>
          <a:fontRef idx="minor">
            <a:schemeClr val="dk1"/>
          </a:fontRef>
        </p:style>
        <p:txBody>
          <a:bodyPr anchor="ctr"/>
          <a:lstStyle/>
          <a:p>
            <a:pPr algn="ctr" eaLnBrk="0" hangingPunct="0">
              <a:defRPr/>
            </a:pPr>
            <a:r>
              <a:rPr lang="en-US" sz="1200" dirty="0"/>
              <a:t>Well</a:t>
            </a:r>
          </a:p>
        </p:txBody>
      </p:sp>
      <p:sp>
        <p:nvSpPr>
          <p:cNvPr id="31" name="Rectangle 30"/>
          <p:cNvSpPr/>
          <p:nvPr/>
        </p:nvSpPr>
        <p:spPr>
          <a:xfrm>
            <a:off x="3998951" y="1889054"/>
            <a:ext cx="870679" cy="412503"/>
          </a:xfrm>
          <a:prstGeom prst="rect">
            <a:avLst/>
          </a:prstGeom>
        </p:spPr>
        <p:style>
          <a:lnRef idx="1">
            <a:schemeClr val="dk1"/>
          </a:lnRef>
          <a:fillRef idx="2">
            <a:schemeClr val="dk1"/>
          </a:fillRef>
          <a:effectRef idx="1">
            <a:schemeClr val="dk1"/>
          </a:effectRef>
          <a:fontRef idx="minor">
            <a:schemeClr val="dk1"/>
          </a:fontRef>
        </p:style>
        <p:txBody>
          <a:bodyPr anchor="ctr"/>
          <a:lstStyle/>
          <a:p>
            <a:pPr algn="ctr" eaLnBrk="0" hangingPunct="0">
              <a:defRPr/>
            </a:pPr>
            <a:r>
              <a:rPr lang="en-US" sz="1200" dirty="0"/>
              <a:t>Wellbore</a:t>
            </a:r>
          </a:p>
        </p:txBody>
      </p:sp>
      <p:sp>
        <p:nvSpPr>
          <p:cNvPr id="32" name="Rectangle 31"/>
          <p:cNvSpPr/>
          <p:nvPr/>
        </p:nvSpPr>
        <p:spPr>
          <a:xfrm>
            <a:off x="3001945" y="2594470"/>
            <a:ext cx="974799" cy="344671"/>
          </a:xfrm>
          <a:prstGeom prst="rect">
            <a:avLst/>
          </a:prstGeom>
        </p:spPr>
        <p:style>
          <a:lnRef idx="1">
            <a:schemeClr val="dk1"/>
          </a:lnRef>
          <a:fillRef idx="2">
            <a:schemeClr val="dk1"/>
          </a:fillRef>
          <a:effectRef idx="1">
            <a:schemeClr val="dk1"/>
          </a:effectRef>
          <a:fontRef idx="minor">
            <a:schemeClr val="dk1"/>
          </a:fontRef>
        </p:style>
        <p:txBody>
          <a:bodyPr anchor="ctr"/>
          <a:lstStyle/>
          <a:p>
            <a:pPr algn="ctr" eaLnBrk="0" hangingPunct="0">
              <a:defRPr/>
            </a:pPr>
            <a:r>
              <a:rPr lang="en-US" sz="1200" dirty="0"/>
              <a:t>Trajectory</a:t>
            </a:r>
          </a:p>
        </p:txBody>
      </p:sp>
      <p:sp>
        <p:nvSpPr>
          <p:cNvPr id="33" name="Rectangle 32"/>
          <p:cNvSpPr/>
          <p:nvPr/>
        </p:nvSpPr>
        <p:spPr>
          <a:xfrm>
            <a:off x="4180804" y="2615985"/>
            <a:ext cx="474403" cy="258611"/>
          </a:xfrm>
          <a:prstGeom prst="rect">
            <a:avLst/>
          </a:prstGeom>
        </p:spPr>
        <p:style>
          <a:lnRef idx="1">
            <a:schemeClr val="dk1"/>
          </a:lnRef>
          <a:fillRef idx="2">
            <a:schemeClr val="dk1"/>
          </a:fillRef>
          <a:effectRef idx="1">
            <a:schemeClr val="dk1"/>
          </a:effectRef>
          <a:fontRef idx="minor">
            <a:schemeClr val="dk1"/>
          </a:fontRef>
        </p:style>
        <p:txBody>
          <a:bodyPr anchor="ctr"/>
          <a:lstStyle/>
          <a:p>
            <a:pPr algn="ctr" eaLnBrk="0" hangingPunct="0">
              <a:defRPr/>
            </a:pPr>
            <a:r>
              <a:rPr lang="en-US" sz="1200" dirty="0"/>
              <a:t>Log</a:t>
            </a:r>
          </a:p>
        </p:txBody>
      </p:sp>
      <p:cxnSp>
        <p:nvCxnSpPr>
          <p:cNvPr id="36" name="Connecteur droit avec flèche 35"/>
          <p:cNvCxnSpPr/>
          <p:nvPr/>
        </p:nvCxnSpPr>
        <p:spPr>
          <a:xfrm flipV="1">
            <a:off x="5999181" y="3422809"/>
            <a:ext cx="1151068" cy="462579"/>
          </a:xfrm>
          <a:prstGeom prst="straightConnector1">
            <a:avLst/>
          </a:prstGeom>
          <a:ln>
            <a:prstDash val="sysDot"/>
            <a:tailEnd type="arrow"/>
          </a:ln>
        </p:spPr>
        <p:style>
          <a:lnRef idx="3">
            <a:schemeClr val="dk1"/>
          </a:lnRef>
          <a:fillRef idx="0">
            <a:schemeClr val="dk1"/>
          </a:fillRef>
          <a:effectRef idx="2">
            <a:schemeClr val="dk1"/>
          </a:effectRef>
          <a:fontRef idx="minor">
            <a:schemeClr val="tx1"/>
          </a:fontRef>
        </p:style>
      </p:cxnSp>
      <p:cxnSp>
        <p:nvCxnSpPr>
          <p:cNvPr id="37" name="Connecteur droit avec flèche 36"/>
          <p:cNvCxnSpPr/>
          <p:nvPr/>
        </p:nvCxnSpPr>
        <p:spPr>
          <a:xfrm>
            <a:off x="5977667" y="2336287"/>
            <a:ext cx="1172583" cy="430305"/>
          </a:xfrm>
          <a:prstGeom prst="straightConnector1">
            <a:avLst/>
          </a:prstGeom>
          <a:ln>
            <a:prstDash val="sysDot"/>
            <a:tailEnd type="arrow"/>
          </a:ln>
        </p:spPr>
        <p:style>
          <a:lnRef idx="3">
            <a:schemeClr val="dk1"/>
          </a:lnRef>
          <a:fillRef idx="0">
            <a:schemeClr val="dk1"/>
          </a:fillRef>
          <a:effectRef idx="2">
            <a:schemeClr val="dk1"/>
          </a:effectRef>
          <a:fontRef idx="minor">
            <a:schemeClr val="tx1"/>
          </a:fontRef>
        </p:style>
      </p:cxnSp>
      <p:pic>
        <p:nvPicPr>
          <p:cNvPr id="38" name="Image 2"/>
          <p:cNvPicPr>
            <a:picLocks/>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550726" y="4703038"/>
            <a:ext cx="1923639" cy="1204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ZoneTexte 2"/>
          <p:cNvSpPr txBox="1">
            <a:spLocks noChangeArrowheads="1"/>
          </p:cNvSpPr>
          <p:nvPr/>
        </p:nvSpPr>
        <p:spPr bwMode="auto">
          <a:xfrm rot="21261268">
            <a:off x="8719155" y="5338537"/>
            <a:ext cx="86866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ヒラギノ角ゴ Pro W3"/>
                <a:cs typeface="ヒラギノ角ゴ Pro W3"/>
              </a:defRPr>
            </a:lvl1pPr>
            <a:lvl2pPr marL="742950" indent="-285750" eaLnBrk="0" hangingPunct="0">
              <a:defRPr>
                <a:solidFill>
                  <a:schemeClr val="tx1"/>
                </a:solidFill>
                <a:latin typeface="Calibri" pitchFamily="34" charset="0"/>
                <a:ea typeface="ヒラギノ角ゴ Pro W3"/>
                <a:cs typeface="ヒラギノ角ゴ Pro W3"/>
              </a:defRPr>
            </a:lvl2pPr>
            <a:lvl3pPr marL="1143000" indent="-228600" eaLnBrk="0" hangingPunct="0">
              <a:defRPr>
                <a:solidFill>
                  <a:schemeClr val="tx1"/>
                </a:solidFill>
                <a:latin typeface="Calibri" pitchFamily="34" charset="0"/>
                <a:ea typeface="ヒラギノ角ゴ Pro W3"/>
                <a:cs typeface="ヒラギノ角ゴ Pro W3"/>
              </a:defRPr>
            </a:lvl3pPr>
            <a:lvl4pPr marL="1600200" indent="-228600" eaLnBrk="0" hangingPunct="0">
              <a:defRPr>
                <a:solidFill>
                  <a:schemeClr val="tx1"/>
                </a:solidFill>
                <a:latin typeface="Calibri" pitchFamily="34" charset="0"/>
                <a:ea typeface="ヒラギノ角ゴ Pro W3"/>
                <a:cs typeface="ヒラギノ角ゴ Pro W3"/>
              </a:defRPr>
            </a:lvl4pPr>
            <a:lvl5pPr marL="2057400" indent="-228600" eaLnBrk="0" hangingPunct="0">
              <a:defRPr>
                <a:solidFill>
                  <a:schemeClr val="tx1"/>
                </a:solidFill>
                <a:latin typeface="Calibri"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9pPr>
          </a:lstStyle>
          <a:p>
            <a:r>
              <a:rPr lang="fr-FR" altLang="fr-FR" sz="2800" b="1" i="1" dirty="0">
                <a:solidFill>
                  <a:schemeClr val="bg1"/>
                </a:solidFill>
              </a:rPr>
              <a:t>EPC</a:t>
            </a:r>
          </a:p>
        </p:txBody>
      </p:sp>
      <p:sp>
        <p:nvSpPr>
          <p:cNvPr id="41" name="ZoneTexte 2"/>
          <p:cNvSpPr txBox="1">
            <a:spLocks noChangeArrowheads="1"/>
          </p:cNvSpPr>
          <p:nvPr/>
        </p:nvSpPr>
        <p:spPr bwMode="auto">
          <a:xfrm>
            <a:off x="9598064" y="5409513"/>
            <a:ext cx="6445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itchFamily="34" charset="0"/>
                <a:ea typeface="ヒラギノ角ゴ Pro W3"/>
                <a:cs typeface="ヒラギノ角ゴ Pro W3"/>
              </a:defRPr>
            </a:lvl1pPr>
            <a:lvl2pPr marL="742950" indent="-285750" eaLnBrk="0" hangingPunct="0">
              <a:defRPr>
                <a:solidFill>
                  <a:schemeClr val="tx1"/>
                </a:solidFill>
                <a:latin typeface="Calibri" pitchFamily="34" charset="0"/>
                <a:ea typeface="ヒラギノ角ゴ Pro W3"/>
                <a:cs typeface="ヒラギノ角ゴ Pro W3"/>
              </a:defRPr>
            </a:lvl2pPr>
            <a:lvl3pPr marL="1143000" indent="-228600" eaLnBrk="0" hangingPunct="0">
              <a:defRPr>
                <a:solidFill>
                  <a:schemeClr val="tx1"/>
                </a:solidFill>
                <a:latin typeface="Calibri" pitchFamily="34" charset="0"/>
                <a:ea typeface="ヒラギノ角ゴ Pro W3"/>
                <a:cs typeface="ヒラギノ角ゴ Pro W3"/>
              </a:defRPr>
            </a:lvl3pPr>
            <a:lvl4pPr marL="1600200" indent="-228600" eaLnBrk="0" hangingPunct="0">
              <a:defRPr>
                <a:solidFill>
                  <a:schemeClr val="tx1"/>
                </a:solidFill>
                <a:latin typeface="Calibri" pitchFamily="34" charset="0"/>
                <a:ea typeface="ヒラギノ角ゴ Pro W3"/>
                <a:cs typeface="ヒラギノ角ゴ Pro W3"/>
              </a:defRPr>
            </a:lvl4pPr>
            <a:lvl5pPr marL="2057400" indent="-228600" eaLnBrk="0" hangingPunct="0">
              <a:defRPr>
                <a:solidFill>
                  <a:schemeClr val="tx1"/>
                </a:solidFill>
                <a:latin typeface="Calibri"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9pPr>
          </a:lstStyle>
          <a:p>
            <a:r>
              <a:rPr lang="fr-FR" altLang="fr-FR" sz="1600" b="1" i="1" dirty="0">
                <a:solidFill>
                  <a:schemeClr val="bg1"/>
                </a:solidFill>
              </a:rPr>
              <a:t>EPC</a:t>
            </a:r>
          </a:p>
        </p:txBody>
      </p:sp>
      <p:grpSp>
        <p:nvGrpSpPr>
          <p:cNvPr id="42" name="Groupe 15360"/>
          <p:cNvGrpSpPr>
            <a:grpSpLocks/>
          </p:cNvGrpSpPr>
          <p:nvPr/>
        </p:nvGrpSpPr>
        <p:grpSpPr bwMode="auto">
          <a:xfrm>
            <a:off x="7383220" y="2311741"/>
            <a:ext cx="2270163" cy="1822627"/>
            <a:chOff x="4279496" y="3070759"/>
            <a:chExt cx="2885231" cy="3117304"/>
          </a:xfrm>
        </p:grpSpPr>
        <p:pic>
          <p:nvPicPr>
            <p:cNvPr id="43"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79496" y="3070759"/>
              <a:ext cx="2885231" cy="31173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4" name="ZoneTexte 15359"/>
            <p:cNvSpPr txBox="1">
              <a:spLocks noChangeArrowheads="1"/>
            </p:cNvSpPr>
            <p:nvPr/>
          </p:nvSpPr>
          <p:spPr bwMode="auto">
            <a:xfrm>
              <a:off x="5094923" y="3450281"/>
              <a:ext cx="1879780" cy="110544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pitchFamily="34"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pitchFamily="34"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pitchFamily="34"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pitchFamily="34"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pitchFamily="34" charset="0"/>
                <a:buChar char="»"/>
                <a:defRPr sz="2000">
                  <a:solidFill>
                    <a:schemeClr val="tx1"/>
                  </a:solidFill>
                  <a:latin typeface="Calibri" pitchFamily="34" charset="0"/>
                  <a:ea typeface="MS PGothic" pitchFamily="34" charset="-128"/>
                </a:defRPr>
              </a:lvl5pPr>
              <a:lvl6pPr marL="2514600" indent="-228600" defTabSz="457200" eaLnBrk="0" fontAlgn="base" hangingPunct="0">
                <a:spcBef>
                  <a:spcPct val="20000"/>
                </a:spcBef>
                <a:spcAft>
                  <a:spcPct val="0"/>
                </a:spcAft>
                <a:buFont typeface="Arial" pitchFamily="34" charset="0"/>
                <a:buChar char="»"/>
                <a:defRPr sz="2000">
                  <a:solidFill>
                    <a:schemeClr val="tx1"/>
                  </a:solidFill>
                  <a:latin typeface="Calibri" pitchFamily="34" charset="0"/>
                  <a:ea typeface="MS PGothic" pitchFamily="34" charset="-128"/>
                </a:defRPr>
              </a:lvl6pPr>
              <a:lvl7pPr marL="2971800" indent="-228600" defTabSz="457200" eaLnBrk="0" fontAlgn="base" hangingPunct="0">
                <a:spcBef>
                  <a:spcPct val="20000"/>
                </a:spcBef>
                <a:spcAft>
                  <a:spcPct val="0"/>
                </a:spcAft>
                <a:buFont typeface="Arial" pitchFamily="34" charset="0"/>
                <a:buChar char="»"/>
                <a:defRPr sz="2000">
                  <a:solidFill>
                    <a:schemeClr val="tx1"/>
                  </a:solidFill>
                  <a:latin typeface="Calibri" pitchFamily="34" charset="0"/>
                  <a:ea typeface="MS PGothic" pitchFamily="34" charset="-128"/>
                </a:defRPr>
              </a:lvl7pPr>
              <a:lvl8pPr marL="3429000" indent="-228600" defTabSz="457200" eaLnBrk="0" fontAlgn="base" hangingPunct="0">
                <a:spcBef>
                  <a:spcPct val="20000"/>
                </a:spcBef>
                <a:spcAft>
                  <a:spcPct val="0"/>
                </a:spcAft>
                <a:buFont typeface="Arial" pitchFamily="34" charset="0"/>
                <a:buChar char="»"/>
                <a:defRPr sz="2000">
                  <a:solidFill>
                    <a:schemeClr val="tx1"/>
                  </a:solidFill>
                  <a:latin typeface="Calibri" pitchFamily="34" charset="0"/>
                  <a:ea typeface="MS PGothic" pitchFamily="34" charset="-128"/>
                </a:defRPr>
              </a:lvl8pPr>
              <a:lvl9pPr marL="3886200" indent="-228600" defTabSz="457200" eaLnBrk="0" fontAlgn="base" hangingPunct="0">
                <a:spcBef>
                  <a:spcPct val="20000"/>
                </a:spcBef>
                <a:spcAft>
                  <a:spcPct val="0"/>
                </a:spcAft>
                <a:buFont typeface="Arial" pitchFamily="34" charset="0"/>
                <a:buChar char="»"/>
                <a:defRPr sz="2000">
                  <a:solidFill>
                    <a:schemeClr val="tx1"/>
                  </a:solidFill>
                  <a:latin typeface="Calibri" pitchFamily="34" charset="0"/>
                  <a:ea typeface="MS PGothic" pitchFamily="34" charset="-128"/>
                </a:defRPr>
              </a:lvl9pPr>
            </a:lstStyle>
            <a:p>
              <a:pPr algn="ctr" eaLnBrk="1" hangingPunct="1">
                <a:spcBef>
                  <a:spcPct val="0"/>
                </a:spcBef>
                <a:buFontTx/>
                <a:buNone/>
              </a:pPr>
              <a:r>
                <a:rPr lang="fr-FR" altLang="fr-FR" sz="1800" b="1" dirty="0"/>
                <a:t>STRUCTURED</a:t>
              </a:r>
            </a:p>
            <a:p>
              <a:pPr algn="ctr" eaLnBrk="1" hangingPunct="1">
                <a:spcBef>
                  <a:spcPct val="0"/>
                </a:spcBef>
                <a:buFontTx/>
                <a:buNone/>
              </a:pPr>
              <a:r>
                <a:rPr lang="fr-FR" altLang="fr-FR" sz="1800" b="1" dirty="0"/>
                <a:t>BINARY DATA</a:t>
              </a:r>
            </a:p>
          </p:txBody>
        </p:sp>
      </p:grpSp>
      <p:sp>
        <p:nvSpPr>
          <p:cNvPr id="45" name="ZoneTexte 2"/>
          <p:cNvSpPr txBox="1">
            <a:spLocks noChangeArrowheads="1"/>
          </p:cNvSpPr>
          <p:nvPr/>
        </p:nvSpPr>
        <p:spPr bwMode="auto">
          <a:xfrm rot="21261268">
            <a:off x="3122750" y="1277113"/>
            <a:ext cx="323681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ヒラギノ角ゴ Pro W3"/>
                <a:cs typeface="ヒラギノ角ゴ Pro W3"/>
              </a:defRPr>
            </a:lvl1pPr>
            <a:lvl2pPr marL="742950" indent="-285750" eaLnBrk="0" hangingPunct="0">
              <a:defRPr>
                <a:solidFill>
                  <a:schemeClr val="tx1"/>
                </a:solidFill>
                <a:latin typeface="Calibri" pitchFamily="34" charset="0"/>
                <a:ea typeface="ヒラギノ角ゴ Pro W3"/>
                <a:cs typeface="ヒラギノ角ゴ Pro W3"/>
              </a:defRPr>
            </a:lvl2pPr>
            <a:lvl3pPr marL="1143000" indent="-228600" eaLnBrk="0" hangingPunct="0">
              <a:defRPr>
                <a:solidFill>
                  <a:schemeClr val="tx1"/>
                </a:solidFill>
                <a:latin typeface="Calibri" pitchFamily="34" charset="0"/>
                <a:ea typeface="ヒラギノ角ゴ Pro W3"/>
                <a:cs typeface="ヒラギノ角ゴ Pro W3"/>
              </a:defRPr>
            </a:lvl3pPr>
            <a:lvl4pPr marL="1600200" indent="-228600" eaLnBrk="0" hangingPunct="0">
              <a:defRPr>
                <a:solidFill>
                  <a:schemeClr val="tx1"/>
                </a:solidFill>
                <a:latin typeface="Calibri" pitchFamily="34" charset="0"/>
                <a:ea typeface="ヒラギノ角ゴ Pro W3"/>
                <a:cs typeface="ヒラギノ角ゴ Pro W3"/>
              </a:defRPr>
            </a:lvl4pPr>
            <a:lvl5pPr marL="2057400" indent="-228600" eaLnBrk="0" hangingPunct="0">
              <a:defRPr>
                <a:solidFill>
                  <a:schemeClr val="tx1"/>
                </a:solidFill>
                <a:latin typeface="Calibri"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9pPr>
          </a:lstStyle>
          <a:p>
            <a:r>
              <a:rPr lang="fr-FR" altLang="fr-FR" sz="2400" i="1" dirty="0">
                <a:solidFill>
                  <a:srgbClr val="FF0000"/>
                </a:solidFill>
              </a:rPr>
              <a:t> Zip File : . </a:t>
            </a:r>
            <a:r>
              <a:rPr lang="fr-FR" altLang="fr-FR" sz="2400" i="1" dirty="0" err="1">
                <a:solidFill>
                  <a:srgbClr val="FF0000"/>
                </a:solidFill>
              </a:rPr>
              <a:t>epc</a:t>
            </a:r>
            <a:endParaRPr lang="fr-FR" altLang="fr-FR" sz="2400" i="1" dirty="0">
              <a:solidFill>
                <a:srgbClr val="FF0000"/>
              </a:solidFill>
            </a:endParaRPr>
          </a:p>
        </p:txBody>
      </p:sp>
      <p:sp>
        <p:nvSpPr>
          <p:cNvPr id="46" name="ZoneTexte 2"/>
          <p:cNvSpPr txBox="1">
            <a:spLocks noChangeArrowheads="1"/>
          </p:cNvSpPr>
          <p:nvPr/>
        </p:nvSpPr>
        <p:spPr bwMode="auto">
          <a:xfrm rot="21261268">
            <a:off x="7701895" y="1820440"/>
            <a:ext cx="27361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ヒラギノ角ゴ Pro W3"/>
                <a:cs typeface="ヒラギノ角ゴ Pro W3"/>
              </a:defRPr>
            </a:lvl1pPr>
            <a:lvl2pPr marL="742950" indent="-285750" eaLnBrk="0" hangingPunct="0">
              <a:defRPr>
                <a:solidFill>
                  <a:schemeClr val="tx1"/>
                </a:solidFill>
                <a:latin typeface="Calibri" pitchFamily="34" charset="0"/>
                <a:ea typeface="ヒラギノ角ゴ Pro W3"/>
                <a:cs typeface="ヒラギノ角ゴ Pro W3"/>
              </a:defRPr>
            </a:lvl2pPr>
            <a:lvl3pPr marL="1143000" indent="-228600" eaLnBrk="0" hangingPunct="0">
              <a:defRPr>
                <a:solidFill>
                  <a:schemeClr val="tx1"/>
                </a:solidFill>
                <a:latin typeface="Calibri" pitchFamily="34" charset="0"/>
                <a:ea typeface="ヒラギノ角ゴ Pro W3"/>
                <a:cs typeface="ヒラギノ角ゴ Pro W3"/>
              </a:defRPr>
            </a:lvl3pPr>
            <a:lvl4pPr marL="1600200" indent="-228600" eaLnBrk="0" hangingPunct="0">
              <a:defRPr>
                <a:solidFill>
                  <a:schemeClr val="tx1"/>
                </a:solidFill>
                <a:latin typeface="Calibri" pitchFamily="34" charset="0"/>
                <a:ea typeface="ヒラギノ角ゴ Pro W3"/>
                <a:cs typeface="ヒラギノ角ゴ Pro W3"/>
              </a:defRPr>
            </a:lvl4pPr>
            <a:lvl5pPr marL="2057400" indent="-228600" eaLnBrk="0" hangingPunct="0">
              <a:defRPr>
                <a:solidFill>
                  <a:schemeClr val="tx1"/>
                </a:solidFill>
                <a:latin typeface="Calibri"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Calibri" pitchFamily="34" charset="0"/>
                <a:ea typeface="ヒラギノ角ゴ Pro W3"/>
                <a:cs typeface="ヒラギノ角ゴ Pro W3"/>
              </a:defRPr>
            </a:lvl9pPr>
          </a:lstStyle>
          <a:p>
            <a:r>
              <a:rPr lang="fr-FR" altLang="fr-FR" sz="2400" i="1" dirty="0" err="1">
                <a:solidFill>
                  <a:srgbClr val="FF0000"/>
                </a:solidFill>
              </a:rPr>
              <a:t>Hdf_File</a:t>
            </a:r>
            <a:r>
              <a:rPr lang="fr-FR" altLang="fr-FR" sz="2400" i="1" dirty="0">
                <a:solidFill>
                  <a:srgbClr val="FF0000"/>
                </a:solidFill>
              </a:rPr>
              <a:t>. h5</a:t>
            </a:r>
          </a:p>
        </p:txBody>
      </p:sp>
      <p:cxnSp>
        <p:nvCxnSpPr>
          <p:cNvPr id="47" name="Connecteur droit avec flèche 46"/>
          <p:cNvCxnSpPr>
            <a:stCxn id="34" idx="2"/>
          </p:cNvCxnSpPr>
          <p:nvPr/>
        </p:nvCxnSpPr>
        <p:spPr>
          <a:xfrm>
            <a:off x="4283338" y="4616905"/>
            <a:ext cx="457819" cy="1413253"/>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48" name="Connecteur droit avec flèche 47"/>
          <p:cNvCxnSpPr>
            <a:stCxn id="34" idx="2"/>
          </p:cNvCxnSpPr>
          <p:nvPr/>
        </p:nvCxnSpPr>
        <p:spPr>
          <a:xfrm flipH="1">
            <a:off x="2778501" y="4616904"/>
            <a:ext cx="1504836" cy="129092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043677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60FB8-2D0E-5842-9D60-8E2BE2391ECC}"/>
              </a:ext>
            </a:extLst>
          </p:cNvPr>
          <p:cNvSpPr>
            <a:spLocks noGrp="1"/>
          </p:cNvSpPr>
          <p:nvPr>
            <p:ph type="title"/>
          </p:nvPr>
        </p:nvSpPr>
        <p:spPr/>
        <p:txBody>
          <a:bodyPr/>
          <a:lstStyle/>
          <a:p>
            <a:r>
              <a:rPr lang="de-DE" dirty="0" err="1"/>
              <a:t>Objective</a:t>
            </a:r>
            <a:r>
              <a:rPr lang="de-DE" dirty="0"/>
              <a:t> </a:t>
            </a:r>
            <a:r>
              <a:rPr lang="de-DE" dirty="0" err="1"/>
              <a:t>and</a:t>
            </a:r>
            <a:r>
              <a:rPr lang="de-DE" dirty="0"/>
              <a:t> </a:t>
            </a:r>
            <a:r>
              <a:rPr lang="de-DE" dirty="0" err="1"/>
              <a:t>sc</a:t>
            </a:r>
            <a:r>
              <a:rPr lang="nb-NO" dirty="0"/>
              <a:t>ope</a:t>
            </a:r>
            <a:endParaRPr lang="en-US" dirty="0"/>
          </a:p>
        </p:txBody>
      </p:sp>
      <p:sp>
        <p:nvSpPr>
          <p:cNvPr id="3" name="Content Placeholder 2">
            <a:extLst>
              <a:ext uri="{FF2B5EF4-FFF2-40B4-BE49-F238E27FC236}">
                <a16:creationId xmlns:a16="http://schemas.microsoft.com/office/drawing/2014/main" id="{777B91FD-2B8C-9ECB-293E-510A31F45A09}"/>
              </a:ext>
            </a:extLst>
          </p:cNvPr>
          <p:cNvSpPr>
            <a:spLocks noGrp="1"/>
          </p:cNvSpPr>
          <p:nvPr>
            <p:ph sz="half" idx="1"/>
          </p:nvPr>
        </p:nvSpPr>
        <p:spPr/>
        <p:txBody>
          <a:bodyPr/>
          <a:lstStyle/>
          <a:p>
            <a:r>
              <a:rPr lang="de-DE"/>
              <a:t>Use </a:t>
            </a:r>
            <a:r>
              <a:rPr lang="de-DE" err="1"/>
              <a:t>case</a:t>
            </a:r>
            <a:r>
              <a:rPr lang="de-DE"/>
              <a:t>: </a:t>
            </a:r>
            <a:r>
              <a:rPr lang="de-DE" err="1"/>
              <a:t>sharing</a:t>
            </a:r>
            <a:r>
              <a:rPr lang="de-DE"/>
              <a:t> and </a:t>
            </a:r>
            <a:r>
              <a:rPr lang="de-DE" err="1"/>
              <a:t>storing</a:t>
            </a:r>
            <a:r>
              <a:rPr lang="de-DE"/>
              <a:t> </a:t>
            </a:r>
            <a:r>
              <a:rPr lang="de-DE" err="1"/>
              <a:t>seismic</a:t>
            </a:r>
            <a:r>
              <a:rPr lang="de-DE"/>
              <a:t> </a:t>
            </a:r>
            <a:r>
              <a:rPr lang="de-DE" err="1"/>
              <a:t>interpretations</a:t>
            </a:r>
            <a:r>
              <a:rPr lang="de-DE"/>
              <a:t> </a:t>
            </a:r>
            <a:r>
              <a:rPr lang="de-DE" err="1"/>
              <a:t>as</a:t>
            </a:r>
            <a:r>
              <a:rPr lang="de-DE"/>
              <a:t> POC. Focus on </a:t>
            </a:r>
            <a:r>
              <a:rPr lang="de-DE" err="1"/>
              <a:t>interoperability</a:t>
            </a:r>
            <a:r>
              <a:rPr lang="de-DE"/>
              <a:t> </a:t>
            </a:r>
            <a:r>
              <a:rPr lang="de-DE" err="1"/>
              <a:t>with</a:t>
            </a:r>
            <a:r>
              <a:rPr lang="de-DE"/>
              <a:t> </a:t>
            </a:r>
            <a:r>
              <a:rPr lang="de-DE" err="1"/>
              <a:t>vendor</a:t>
            </a:r>
            <a:r>
              <a:rPr lang="de-DE"/>
              <a:t> </a:t>
            </a:r>
            <a:r>
              <a:rPr lang="de-DE" err="1"/>
              <a:t>systems</a:t>
            </a:r>
            <a:r>
              <a:rPr lang="de-DE"/>
              <a:t>.</a:t>
            </a:r>
          </a:p>
          <a:p>
            <a:r>
              <a:rPr lang="de-DE" dirty="0" err="1"/>
              <a:t>Get</a:t>
            </a:r>
            <a:r>
              <a:rPr lang="de-DE" dirty="0"/>
              <a:t> </a:t>
            </a:r>
            <a:r>
              <a:rPr lang="de-DE"/>
              <a:t>common</a:t>
            </a:r>
            <a:r>
              <a:rPr lang="de-DE" dirty="0"/>
              <a:t> </a:t>
            </a:r>
            <a:r>
              <a:rPr lang="de-DE" dirty="0" err="1"/>
              <a:t>understanding</a:t>
            </a:r>
            <a:r>
              <a:rPr lang="de-DE" dirty="0"/>
              <a:t> </a:t>
            </a:r>
            <a:r>
              <a:rPr lang="de-DE" dirty="0" err="1"/>
              <a:t>of</a:t>
            </a:r>
            <a:r>
              <a:rPr lang="de-DE" dirty="0"/>
              <a:t> OSDU </a:t>
            </a:r>
            <a:r>
              <a:rPr lang="de-DE" dirty="0" err="1"/>
              <a:t>datatypes</a:t>
            </a:r>
            <a:r>
              <a:rPr lang="de-DE" dirty="0"/>
              <a:t> </a:t>
            </a:r>
            <a:r>
              <a:rPr lang="de-DE" dirty="0" err="1"/>
              <a:t>available</a:t>
            </a:r>
            <a:r>
              <a:rPr lang="de-DE" dirty="0"/>
              <a:t> </a:t>
            </a:r>
            <a:r>
              <a:rPr lang="de-DE" dirty="0" err="1"/>
              <a:t>for</a:t>
            </a:r>
            <a:r>
              <a:rPr lang="nb-NO" dirty="0"/>
              <a:t> </a:t>
            </a:r>
            <a:r>
              <a:rPr lang="nb-NO" dirty="0" err="1"/>
              <a:t>storage</a:t>
            </a:r>
            <a:r>
              <a:rPr lang="nb-NO" dirty="0"/>
              <a:t> and </a:t>
            </a:r>
            <a:r>
              <a:rPr lang="nb-NO" dirty="0" err="1"/>
              <a:t>exchange</a:t>
            </a:r>
            <a:r>
              <a:rPr lang="nb-NO" dirty="0"/>
              <a:t> </a:t>
            </a:r>
            <a:r>
              <a:rPr lang="de-DE" dirty="0" err="1"/>
              <a:t>of</a:t>
            </a:r>
            <a:endParaRPr lang="nb-NO" dirty="0"/>
          </a:p>
          <a:p>
            <a:pPr lvl="1"/>
            <a:r>
              <a:rPr lang="nb-NO" b="1" err="1"/>
              <a:t>Seismic</a:t>
            </a:r>
            <a:r>
              <a:rPr lang="nb-NO" b="1"/>
              <a:t> </a:t>
            </a:r>
            <a:r>
              <a:rPr lang="nb-NO" b="1" err="1"/>
              <a:t>surface</a:t>
            </a:r>
            <a:r>
              <a:rPr lang="nb-NO" b="1"/>
              <a:t> </a:t>
            </a:r>
            <a:r>
              <a:rPr lang="nb-NO" b="1" err="1"/>
              <a:t>interpretation</a:t>
            </a:r>
            <a:r>
              <a:rPr lang="de-DE" b="1"/>
              <a:t>s</a:t>
            </a:r>
            <a:endParaRPr lang="nb-NO" b="1"/>
          </a:p>
          <a:p>
            <a:pPr lvl="1"/>
            <a:r>
              <a:rPr lang="nb-NO" b="1" err="1"/>
              <a:t>Structural</a:t>
            </a:r>
            <a:r>
              <a:rPr lang="nb-NO" b="1"/>
              <a:t> </a:t>
            </a:r>
            <a:r>
              <a:rPr lang="nb-NO" b="1" err="1"/>
              <a:t>frameworks</a:t>
            </a:r>
            <a:r>
              <a:rPr lang="nb-NO" b="1"/>
              <a:t> </a:t>
            </a:r>
            <a:r>
              <a:rPr lang="nb-NO"/>
              <a:t>(= </a:t>
            </a:r>
            <a:r>
              <a:rPr lang="nb-NO" err="1"/>
              <a:t>surfaces</a:t>
            </a:r>
            <a:r>
              <a:rPr lang="nb-NO"/>
              <a:t> + </a:t>
            </a:r>
            <a:r>
              <a:rPr lang="nb-NO" err="1"/>
              <a:t>topology</a:t>
            </a:r>
            <a:r>
              <a:rPr lang="nb-NO"/>
              <a:t>)</a:t>
            </a:r>
            <a:endParaRPr lang="de-DE" dirty="0"/>
          </a:p>
          <a:p>
            <a:r>
              <a:rPr lang="de-DE" dirty="0"/>
              <a:t>Intro </a:t>
            </a:r>
            <a:r>
              <a:rPr lang="de-DE" dirty="0" err="1"/>
              <a:t>to</a:t>
            </a:r>
            <a:r>
              <a:rPr lang="de-DE" dirty="0"/>
              <a:t> RESQML </a:t>
            </a:r>
            <a:r>
              <a:rPr lang="de-DE" dirty="0" err="1"/>
              <a:t>overall</a:t>
            </a:r>
            <a:r>
              <a:rPr lang="de-DE" dirty="0"/>
              <a:t> design </a:t>
            </a:r>
            <a:r>
              <a:rPr lang="de-DE" dirty="0" err="1"/>
              <a:t>and</a:t>
            </a:r>
            <a:r>
              <a:rPr lang="de-DE" dirty="0"/>
              <a:t> OSDU </a:t>
            </a:r>
            <a:r>
              <a:rPr lang="de-DE" dirty="0" err="1"/>
              <a:t>integration</a:t>
            </a:r>
            <a:endParaRPr lang="de-DE" dirty="0"/>
          </a:p>
          <a:p>
            <a:endParaRPr lang="de-DE" dirty="0"/>
          </a:p>
          <a:p>
            <a:endParaRPr lang="de-DE" dirty="0"/>
          </a:p>
          <a:p>
            <a:endParaRPr lang="nb-NO" dirty="0"/>
          </a:p>
        </p:txBody>
      </p:sp>
      <p:sp>
        <p:nvSpPr>
          <p:cNvPr id="4" name="Content Placeholder 3">
            <a:extLst>
              <a:ext uri="{FF2B5EF4-FFF2-40B4-BE49-F238E27FC236}">
                <a16:creationId xmlns:a16="http://schemas.microsoft.com/office/drawing/2014/main" id="{A42D7616-C016-21C7-4DC9-0EEAE9A2A1A3}"/>
              </a:ext>
            </a:extLst>
          </p:cNvPr>
          <p:cNvSpPr>
            <a:spLocks noGrp="1"/>
          </p:cNvSpPr>
          <p:nvPr>
            <p:ph sz="half" idx="2"/>
          </p:nvPr>
        </p:nvSpPr>
        <p:spPr/>
        <p:txBody>
          <a:bodyPr/>
          <a:lstStyle/>
          <a:p>
            <a:r>
              <a:rPr lang="nb-NO" dirty="0" err="1"/>
              <a:t>Next</a:t>
            </a:r>
            <a:r>
              <a:rPr lang="nb-NO" dirty="0"/>
              <a:t> </a:t>
            </a:r>
            <a:r>
              <a:rPr lang="nb-NO"/>
              <a:t>Techbite </a:t>
            </a:r>
            <a:r>
              <a:rPr lang="nb-NO" dirty="0" err="1"/>
              <a:t>session</a:t>
            </a:r>
            <a:r>
              <a:rPr lang="nb-NO"/>
              <a:t> 19.1.: </a:t>
            </a:r>
            <a:r>
              <a:rPr lang="nb-NO" b="1" err="1"/>
              <a:t>Reservoir</a:t>
            </a:r>
            <a:r>
              <a:rPr lang="nb-NO" b="1"/>
              <a:t> DDMS </a:t>
            </a:r>
            <a:r>
              <a:rPr lang="nb-NO" dirty="0"/>
              <a:t>to support long </a:t>
            </a:r>
            <a:r>
              <a:rPr lang="nb-NO" dirty="0" err="1"/>
              <a:t>running</a:t>
            </a:r>
            <a:r>
              <a:rPr lang="nb-NO" dirty="0"/>
              <a:t> </a:t>
            </a:r>
            <a:r>
              <a:rPr lang="nb-NO" err="1"/>
              <a:t>workflows</a:t>
            </a:r>
            <a:r>
              <a:rPr lang="nb-NO"/>
              <a:t> and as SOR, </a:t>
            </a:r>
            <a:r>
              <a:rPr lang="nb-NO" err="1"/>
              <a:t>incl</a:t>
            </a:r>
            <a:r>
              <a:rPr lang="nb-NO"/>
              <a:t> demo</a:t>
            </a:r>
            <a:endParaRPr lang="en-US"/>
          </a:p>
          <a:p>
            <a:endParaRPr lang="en-US" dirty="0"/>
          </a:p>
        </p:txBody>
      </p:sp>
      <p:sp>
        <p:nvSpPr>
          <p:cNvPr id="5" name="Slide Number Placeholder 4">
            <a:extLst>
              <a:ext uri="{FF2B5EF4-FFF2-40B4-BE49-F238E27FC236}">
                <a16:creationId xmlns:a16="http://schemas.microsoft.com/office/drawing/2014/main" id="{CFCB1AB2-55EE-AE42-2101-D1F683F0917C}"/>
              </a:ext>
            </a:extLst>
          </p:cNvPr>
          <p:cNvSpPr>
            <a:spLocks noGrp="1"/>
          </p:cNvSpPr>
          <p:nvPr>
            <p:ph type="sldNum" sz="quarter" idx="12"/>
          </p:nvPr>
        </p:nvSpPr>
        <p:spPr/>
        <p:txBody>
          <a:bodyPr/>
          <a:lstStyle/>
          <a:p>
            <a:fld id="{5D1E5300-FC0F-4317-A193-EF6CE9E6F7B5}" type="slidenum">
              <a:rPr lang="en-GB" smtClean="0"/>
              <a:pPr/>
              <a:t>2</a:t>
            </a:fld>
            <a:r>
              <a:rPr lang="en-GB"/>
              <a:t>  |  </a:t>
            </a:r>
            <a:endParaRPr lang="en-GB" noProof="0" dirty="0"/>
          </a:p>
        </p:txBody>
      </p:sp>
    </p:spTree>
    <p:extLst>
      <p:ext uri="{BB962C8B-B14F-4D97-AF65-F5344CB8AC3E}">
        <p14:creationId xmlns:p14="http://schemas.microsoft.com/office/powerpoint/2010/main" val="21002461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48717-FA64-95F6-ADD7-4CDD1DE8FDBC}"/>
              </a:ext>
            </a:extLst>
          </p:cNvPr>
          <p:cNvSpPr>
            <a:spLocks noGrp="1"/>
          </p:cNvSpPr>
          <p:nvPr>
            <p:ph type="title"/>
          </p:nvPr>
        </p:nvSpPr>
        <p:spPr/>
        <p:txBody>
          <a:bodyPr/>
          <a:lstStyle/>
          <a:p>
            <a:r>
              <a:rPr lang="nb-NO" err="1"/>
              <a:t>Example</a:t>
            </a:r>
            <a:r>
              <a:rPr lang="nb-NO"/>
              <a:t> </a:t>
            </a:r>
            <a:r>
              <a:rPr lang="nb-NO" err="1"/>
              <a:t>epc</a:t>
            </a:r>
            <a:r>
              <a:rPr lang="nb-NO"/>
              <a:t> file</a:t>
            </a:r>
            <a:endParaRPr lang="en-US" dirty="0"/>
          </a:p>
        </p:txBody>
      </p:sp>
      <p:sp>
        <p:nvSpPr>
          <p:cNvPr id="3" name="Content Placeholder 2">
            <a:extLst>
              <a:ext uri="{FF2B5EF4-FFF2-40B4-BE49-F238E27FC236}">
                <a16:creationId xmlns:a16="http://schemas.microsoft.com/office/drawing/2014/main" id="{1D626CE9-410D-BF7E-025E-709DA7DD3AC9}"/>
              </a:ext>
            </a:extLst>
          </p:cNvPr>
          <p:cNvSpPr>
            <a:spLocks noGrp="1"/>
          </p:cNvSpPr>
          <p:nvPr>
            <p:ph sz="half" idx="1"/>
          </p:nvPr>
        </p:nvSpPr>
        <p:spPr>
          <a:xfrm>
            <a:off x="695324" y="2051445"/>
            <a:ext cx="4625537" cy="4216127"/>
          </a:xfrm>
        </p:spPr>
        <p:txBody>
          <a:bodyPr/>
          <a:lstStyle/>
          <a:p>
            <a:r>
              <a:rPr lang="en-US"/>
              <a:t>2 surface interpretations </a:t>
            </a:r>
            <a:r>
              <a:rPr lang="en-US" dirty="0"/>
              <a:t>and </a:t>
            </a:r>
            <a:r>
              <a:rPr lang="en-US"/>
              <a:t>their 2dGrid representations</a:t>
            </a:r>
          </a:p>
          <a:p>
            <a:endParaRPr lang="en-US"/>
          </a:p>
          <a:p>
            <a:endParaRPr lang="en-US" dirty="0"/>
          </a:p>
          <a:p>
            <a:endParaRPr lang="en-US" dirty="0"/>
          </a:p>
        </p:txBody>
      </p:sp>
      <p:sp>
        <p:nvSpPr>
          <p:cNvPr id="5" name="Slide Number Placeholder 4">
            <a:extLst>
              <a:ext uri="{FF2B5EF4-FFF2-40B4-BE49-F238E27FC236}">
                <a16:creationId xmlns:a16="http://schemas.microsoft.com/office/drawing/2014/main" id="{83AF85EC-59A9-3188-E2FF-43A3A058B61F}"/>
              </a:ext>
            </a:extLst>
          </p:cNvPr>
          <p:cNvSpPr>
            <a:spLocks noGrp="1"/>
          </p:cNvSpPr>
          <p:nvPr>
            <p:ph type="sldNum" sz="quarter" idx="12"/>
          </p:nvPr>
        </p:nvSpPr>
        <p:spPr/>
        <p:txBody>
          <a:bodyPr/>
          <a:lstStyle/>
          <a:p>
            <a:fld id="{5D1E5300-FC0F-4317-A193-EF6CE9E6F7B5}" type="slidenum">
              <a:rPr lang="en-GB" smtClean="0"/>
              <a:pPr/>
              <a:t>20</a:t>
            </a:fld>
            <a:r>
              <a:rPr lang="en-GB"/>
              <a:t>  |  </a:t>
            </a:r>
            <a:endParaRPr lang="en-GB" noProof="0" dirty="0"/>
          </a:p>
        </p:txBody>
      </p:sp>
      <p:sp>
        <p:nvSpPr>
          <p:cNvPr id="6" name="TextBox 5">
            <a:extLst>
              <a:ext uri="{FF2B5EF4-FFF2-40B4-BE49-F238E27FC236}">
                <a16:creationId xmlns:a16="http://schemas.microsoft.com/office/drawing/2014/main" id="{7728C699-DC58-45A5-B231-131699CDFD44}"/>
              </a:ext>
            </a:extLst>
          </p:cNvPr>
          <p:cNvSpPr txBox="1"/>
          <p:nvPr/>
        </p:nvSpPr>
        <p:spPr>
          <a:xfrm>
            <a:off x="8636971" y="2701560"/>
            <a:ext cx="4694092" cy="307777"/>
          </a:xfrm>
          <a:prstGeom prst="rect">
            <a:avLst/>
          </a:prstGeom>
          <a:noFill/>
        </p:spPr>
        <p:txBody>
          <a:bodyPr wrap="square" rtlCol="0">
            <a:spAutoFit/>
          </a:bodyPr>
          <a:lstStyle/>
          <a:p>
            <a:r>
              <a:rPr lang="nb-NO" sz="1400" dirty="0" err="1"/>
              <a:t>HorizonInterpretation</a:t>
            </a:r>
            <a:r>
              <a:rPr lang="nb-NO" sz="1400" dirty="0"/>
              <a:t> </a:t>
            </a:r>
            <a:r>
              <a:rPr lang="nb-NO" sz="1400" dirty="0" err="1"/>
              <a:t>example</a:t>
            </a:r>
            <a:r>
              <a:rPr lang="nb-NO" sz="1400" dirty="0"/>
              <a:t> (Volve BCU)</a:t>
            </a:r>
            <a:endParaRPr lang="en-US" sz="1400" dirty="0"/>
          </a:p>
        </p:txBody>
      </p:sp>
      <p:pic>
        <p:nvPicPr>
          <p:cNvPr id="7" name="Picture 6">
            <a:extLst>
              <a:ext uri="{FF2B5EF4-FFF2-40B4-BE49-F238E27FC236}">
                <a16:creationId xmlns:a16="http://schemas.microsoft.com/office/drawing/2014/main" id="{607E6332-2AEB-463F-9EF7-351EBECA4089}"/>
              </a:ext>
            </a:extLst>
          </p:cNvPr>
          <p:cNvPicPr>
            <a:picLocks noChangeAspect="1"/>
          </p:cNvPicPr>
          <p:nvPr/>
        </p:nvPicPr>
        <p:blipFill>
          <a:blip r:embed="rId2"/>
          <a:stretch>
            <a:fillRect/>
          </a:stretch>
        </p:blipFill>
        <p:spPr>
          <a:xfrm>
            <a:off x="6179128" y="-6968"/>
            <a:ext cx="6012872" cy="2766660"/>
          </a:xfrm>
          <a:prstGeom prst="rect">
            <a:avLst/>
          </a:prstGeom>
        </p:spPr>
      </p:pic>
      <p:pic>
        <p:nvPicPr>
          <p:cNvPr id="8" name="Picture 7">
            <a:extLst>
              <a:ext uri="{FF2B5EF4-FFF2-40B4-BE49-F238E27FC236}">
                <a16:creationId xmlns:a16="http://schemas.microsoft.com/office/drawing/2014/main" id="{E72D2A09-80D9-4126-9B3A-338B95AE525A}"/>
              </a:ext>
            </a:extLst>
          </p:cNvPr>
          <p:cNvPicPr>
            <a:picLocks noChangeAspect="1"/>
          </p:cNvPicPr>
          <p:nvPr/>
        </p:nvPicPr>
        <p:blipFill>
          <a:blip r:embed="rId3"/>
          <a:stretch>
            <a:fillRect/>
          </a:stretch>
        </p:blipFill>
        <p:spPr>
          <a:xfrm>
            <a:off x="90426" y="3083627"/>
            <a:ext cx="8912060" cy="3751103"/>
          </a:xfrm>
          <a:prstGeom prst="rect">
            <a:avLst/>
          </a:prstGeom>
        </p:spPr>
      </p:pic>
    </p:spTree>
    <p:extLst>
      <p:ext uri="{BB962C8B-B14F-4D97-AF65-F5344CB8AC3E}">
        <p14:creationId xmlns:p14="http://schemas.microsoft.com/office/powerpoint/2010/main" val="2697254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8"/>
          <p:cNvSpPr txBox="1">
            <a:spLocks/>
          </p:cNvSpPr>
          <p:nvPr/>
        </p:nvSpPr>
        <p:spPr bwMode="auto">
          <a:xfrm>
            <a:off x="1714500" y="357339"/>
            <a:ext cx="8382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a:defRPr>
                <a:solidFill>
                  <a:schemeClr val="tx1"/>
                </a:solidFill>
                <a:latin typeface="Arial" panose="020B0604020202020204" pitchFamily="34" charset="0"/>
                <a:ea typeface="MS PGothic" panose="020B0600070205080204" pitchFamily="34" charset="-128"/>
              </a:defRPr>
            </a:lvl1pPr>
            <a:lvl2pPr marL="742950" indent="-285750" defTabSz="457200">
              <a:defRPr>
                <a:solidFill>
                  <a:schemeClr val="tx1"/>
                </a:solidFill>
                <a:latin typeface="Arial" panose="020B0604020202020204" pitchFamily="34" charset="0"/>
                <a:ea typeface="MS PGothic" panose="020B0600070205080204" pitchFamily="34" charset="-128"/>
              </a:defRPr>
            </a:lvl2pPr>
            <a:lvl3pPr marL="1143000" indent="-228600" defTabSz="457200">
              <a:defRPr>
                <a:solidFill>
                  <a:schemeClr val="tx1"/>
                </a:solidFill>
                <a:latin typeface="Arial" panose="020B0604020202020204" pitchFamily="34" charset="0"/>
                <a:ea typeface="MS PGothic" panose="020B0600070205080204" pitchFamily="34" charset="-128"/>
              </a:defRPr>
            </a:lvl3pPr>
            <a:lvl4pPr marL="1600200" indent="-228600" defTabSz="457200">
              <a:defRPr>
                <a:solidFill>
                  <a:schemeClr val="tx1"/>
                </a:solidFill>
                <a:latin typeface="Arial" panose="020B0604020202020204" pitchFamily="34" charset="0"/>
                <a:ea typeface="MS PGothic" panose="020B0600070205080204" pitchFamily="34" charset="-128"/>
              </a:defRPr>
            </a:lvl4pPr>
            <a:lvl5pPr marL="2057400" indent="-228600" defTabSz="4572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defTabSz="914400">
              <a:spcBef>
                <a:spcPct val="0"/>
              </a:spcBef>
            </a:pPr>
            <a:r>
              <a:rPr lang="en-US" sz="2400">
                <a:latin typeface="+mj-lt"/>
                <a:ea typeface="+mj-ea"/>
                <a:cs typeface="+mj-cs"/>
              </a:rPr>
              <a:t>The Scenario, Business Objective, and Role of RESQML</a:t>
            </a:r>
            <a:endParaRPr lang="en-US" altLang="en-US" sz="2400">
              <a:latin typeface="+mj-lt"/>
              <a:ea typeface="+mj-ea"/>
              <a:cs typeface="+mj-cs"/>
            </a:endParaRPr>
          </a:p>
        </p:txBody>
      </p:sp>
      <p:sp>
        <p:nvSpPr>
          <p:cNvPr id="6" name="TextBox 5"/>
          <p:cNvSpPr txBox="1">
            <a:spLocks noChangeArrowheads="1"/>
          </p:cNvSpPr>
          <p:nvPr/>
        </p:nvSpPr>
        <p:spPr bwMode="auto">
          <a:xfrm>
            <a:off x="9525000" y="7938"/>
            <a:ext cx="114300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algn="r" eaLnBrk="1" hangingPunct="1"/>
            <a:r>
              <a:rPr lang="en-US" altLang="en-US" sz="1200" b="1">
                <a:solidFill>
                  <a:srgbClr val="000000"/>
                </a:solidFill>
                <a:latin typeface="Calibri" panose="020F0502020204030204" pitchFamily="34" charset="0"/>
              </a:rPr>
              <a:t>Slide </a:t>
            </a:r>
            <a:fld id="{8722A3E3-5CFA-44D8-8118-A3C2EE6CA214}" type="slidenum">
              <a:rPr lang="en-US" altLang="en-US" sz="1200" b="1">
                <a:solidFill>
                  <a:srgbClr val="000000"/>
                </a:solidFill>
                <a:latin typeface="Calibri" panose="020F0502020204030204" pitchFamily="34" charset="0"/>
              </a:rPr>
              <a:pPr algn="r" eaLnBrk="1" hangingPunct="1"/>
              <a:t>21</a:t>
            </a:fld>
            <a:endParaRPr lang="en-US" altLang="en-US" sz="1200" b="1">
              <a:solidFill>
                <a:srgbClr val="000000"/>
              </a:solidFill>
              <a:latin typeface="Calibri" panose="020F0502020204030204" pitchFamily="34" charset="0"/>
            </a:endParaRPr>
          </a:p>
        </p:txBody>
      </p:sp>
      <p:pic>
        <p:nvPicPr>
          <p:cNvPr id="7" name="Picture 10"/>
          <p:cNvPicPr/>
          <p:nvPr/>
        </p:nvPicPr>
        <p:blipFill>
          <a:blip r:embed="rId3" cstate="print"/>
          <a:stretch>
            <a:fillRect/>
          </a:stretch>
        </p:blipFill>
        <p:spPr>
          <a:xfrm>
            <a:off x="1524001" y="1790289"/>
            <a:ext cx="9144000" cy="4600876"/>
          </a:xfrm>
          <a:prstGeom prst="rect">
            <a:avLst/>
          </a:prstGeom>
        </p:spPr>
      </p:pic>
      <p:sp>
        <p:nvSpPr>
          <p:cNvPr id="2" name="Parchemin horizontal 1"/>
          <p:cNvSpPr/>
          <p:nvPr/>
        </p:nvSpPr>
        <p:spPr>
          <a:xfrm>
            <a:off x="2141621" y="1617044"/>
            <a:ext cx="1721317" cy="435841"/>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SEISMIC INTERP</a:t>
            </a:r>
          </a:p>
        </p:txBody>
      </p:sp>
      <p:sp>
        <p:nvSpPr>
          <p:cNvPr id="8" name="Parchemin horizontal 7"/>
          <p:cNvSpPr/>
          <p:nvPr/>
        </p:nvSpPr>
        <p:spPr>
          <a:xfrm>
            <a:off x="1606618" y="962526"/>
            <a:ext cx="2121567" cy="442458"/>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WELL LOG INTERP</a:t>
            </a:r>
          </a:p>
        </p:txBody>
      </p:sp>
      <p:sp>
        <p:nvSpPr>
          <p:cNvPr id="9" name="Parchemin horizontal 8"/>
          <p:cNvSpPr/>
          <p:nvPr/>
        </p:nvSpPr>
        <p:spPr>
          <a:xfrm>
            <a:off x="4303296" y="1103291"/>
            <a:ext cx="2504371" cy="434937"/>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STRUCTURAL MODELING</a:t>
            </a:r>
          </a:p>
        </p:txBody>
      </p:sp>
      <p:sp>
        <p:nvSpPr>
          <p:cNvPr id="10" name="Parchemin horizontal 9"/>
          <p:cNvSpPr/>
          <p:nvPr/>
        </p:nvSpPr>
        <p:spPr>
          <a:xfrm>
            <a:off x="4666651" y="3567947"/>
            <a:ext cx="1900988" cy="471639"/>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GRID(S) BUILDING</a:t>
            </a:r>
          </a:p>
        </p:txBody>
      </p:sp>
      <p:sp>
        <p:nvSpPr>
          <p:cNvPr id="11" name="Parchemin horizontal 10"/>
          <p:cNvSpPr/>
          <p:nvPr/>
        </p:nvSpPr>
        <p:spPr>
          <a:xfrm>
            <a:off x="6115853" y="1428894"/>
            <a:ext cx="2334425" cy="715276"/>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STATIC &amp; DYNAMIC PTY FILLING &amp; UPSCALING</a:t>
            </a:r>
          </a:p>
        </p:txBody>
      </p:sp>
      <p:sp>
        <p:nvSpPr>
          <p:cNvPr id="12" name="Parchemin horizontal 11"/>
          <p:cNvSpPr/>
          <p:nvPr/>
        </p:nvSpPr>
        <p:spPr>
          <a:xfrm>
            <a:off x="7617393" y="3362809"/>
            <a:ext cx="1626068" cy="715276"/>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FLOW SIMULATION</a:t>
            </a:r>
          </a:p>
        </p:txBody>
      </p:sp>
      <p:sp>
        <p:nvSpPr>
          <p:cNvPr id="13" name="Parchemin horizontal 12"/>
          <p:cNvSpPr/>
          <p:nvPr/>
        </p:nvSpPr>
        <p:spPr>
          <a:xfrm>
            <a:off x="3092919" y="2062503"/>
            <a:ext cx="2146435" cy="356436"/>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GEOLOGICAL INTERP</a:t>
            </a:r>
          </a:p>
        </p:txBody>
      </p:sp>
      <p:sp>
        <p:nvSpPr>
          <p:cNvPr id="14" name="Parchemin horizontal 13"/>
          <p:cNvSpPr/>
          <p:nvPr/>
        </p:nvSpPr>
        <p:spPr>
          <a:xfrm>
            <a:off x="9359566" y="1982804"/>
            <a:ext cx="1308435" cy="523962"/>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QUALITY</a:t>
            </a:r>
          </a:p>
          <a:p>
            <a:pPr algn="ctr"/>
            <a:r>
              <a:rPr lang="fr-FR" sz="1600"/>
              <a:t>CONTROL</a:t>
            </a:r>
          </a:p>
        </p:txBody>
      </p:sp>
      <p:sp>
        <p:nvSpPr>
          <p:cNvPr id="16" name="Rectangle 15"/>
          <p:cNvSpPr/>
          <p:nvPr/>
        </p:nvSpPr>
        <p:spPr>
          <a:xfrm>
            <a:off x="1524002" y="4039586"/>
            <a:ext cx="9143999" cy="13698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ZoneTexte 2"/>
          <p:cNvSpPr txBox="1"/>
          <p:nvPr/>
        </p:nvSpPr>
        <p:spPr>
          <a:xfrm>
            <a:off x="2996327" y="4518681"/>
            <a:ext cx="6356194" cy="707886"/>
          </a:xfrm>
          <a:prstGeom prst="rect">
            <a:avLst/>
          </a:prstGeom>
          <a:noFill/>
        </p:spPr>
        <p:txBody>
          <a:bodyPr wrap="square" rtlCol="0">
            <a:spAutoFit/>
          </a:bodyPr>
          <a:lstStyle/>
          <a:p>
            <a:pPr algn="ctr"/>
            <a:r>
              <a:rPr lang="fr-FR" sz="2000">
                <a:solidFill>
                  <a:srgbClr val="FF0000"/>
                </a:solidFill>
              </a:rPr>
              <a:t>Work flow </a:t>
            </a:r>
            <a:r>
              <a:rPr lang="fr-FR" sz="2000" err="1">
                <a:solidFill>
                  <a:srgbClr val="FF0000"/>
                </a:solidFill>
              </a:rPr>
              <a:t>followed</a:t>
            </a:r>
            <a:r>
              <a:rPr lang="fr-FR" sz="2000">
                <a:solidFill>
                  <a:srgbClr val="FF0000"/>
                </a:solidFill>
              </a:rPr>
              <a:t> for the first </a:t>
            </a:r>
            <a:r>
              <a:rPr lang="fr-FR" sz="2000" err="1">
                <a:solidFill>
                  <a:srgbClr val="FF0000"/>
                </a:solidFill>
              </a:rPr>
              <a:t>iteration</a:t>
            </a:r>
            <a:r>
              <a:rPr lang="fr-FR" sz="2000">
                <a:solidFill>
                  <a:srgbClr val="FF0000"/>
                </a:solidFill>
              </a:rPr>
              <a:t>: </a:t>
            </a:r>
          </a:p>
          <a:p>
            <a:pPr algn="ctr"/>
            <a:r>
              <a:rPr lang="fr-FR" sz="2000" err="1">
                <a:solidFill>
                  <a:srgbClr val="FF0000"/>
                </a:solidFill>
              </a:rPr>
              <a:t>Only</a:t>
            </a:r>
            <a:r>
              <a:rPr lang="fr-FR" sz="2000">
                <a:solidFill>
                  <a:srgbClr val="FF0000"/>
                </a:solidFill>
              </a:rPr>
              <a:t> 4 </a:t>
            </a:r>
            <a:r>
              <a:rPr lang="fr-FR" sz="2000" err="1">
                <a:solidFill>
                  <a:srgbClr val="FF0000"/>
                </a:solidFill>
              </a:rPr>
              <a:t>faults</a:t>
            </a:r>
            <a:r>
              <a:rPr lang="fr-FR" sz="2000">
                <a:solidFill>
                  <a:srgbClr val="FF0000"/>
                </a:solidFill>
              </a:rPr>
              <a:t> </a:t>
            </a:r>
            <a:r>
              <a:rPr lang="fr-FR" sz="2000" err="1">
                <a:solidFill>
                  <a:srgbClr val="FF0000"/>
                </a:solidFill>
              </a:rPr>
              <a:t>considered</a:t>
            </a:r>
            <a:endParaRPr lang="fr-FR" sz="2000">
              <a:solidFill>
                <a:srgbClr val="FF0000"/>
              </a:solidFill>
            </a:endParaRPr>
          </a:p>
        </p:txBody>
      </p:sp>
    </p:spTree>
    <p:extLst>
      <p:ext uri="{BB962C8B-B14F-4D97-AF65-F5344CB8AC3E}">
        <p14:creationId xmlns:p14="http://schemas.microsoft.com/office/powerpoint/2010/main" val="21445256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8"/>
          <p:cNvSpPr txBox="1">
            <a:spLocks/>
          </p:cNvSpPr>
          <p:nvPr/>
        </p:nvSpPr>
        <p:spPr bwMode="auto">
          <a:xfrm>
            <a:off x="1714499" y="324315"/>
            <a:ext cx="8382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a:defRPr>
                <a:solidFill>
                  <a:schemeClr val="tx1"/>
                </a:solidFill>
                <a:latin typeface="Arial" panose="020B0604020202020204" pitchFamily="34" charset="0"/>
                <a:ea typeface="MS PGothic" panose="020B0600070205080204" pitchFamily="34" charset="-128"/>
              </a:defRPr>
            </a:lvl1pPr>
            <a:lvl2pPr marL="742950" indent="-285750" defTabSz="457200">
              <a:defRPr>
                <a:solidFill>
                  <a:schemeClr val="tx1"/>
                </a:solidFill>
                <a:latin typeface="Arial" panose="020B0604020202020204" pitchFamily="34" charset="0"/>
                <a:ea typeface="MS PGothic" panose="020B0600070205080204" pitchFamily="34" charset="-128"/>
              </a:defRPr>
            </a:lvl2pPr>
            <a:lvl3pPr marL="1143000" indent="-228600" defTabSz="457200">
              <a:defRPr>
                <a:solidFill>
                  <a:schemeClr val="tx1"/>
                </a:solidFill>
                <a:latin typeface="Arial" panose="020B0604020202020204" pitchFamily="34" charset="0"/>
                <a:ea typeface="MS PGothic" panose="020B0600070205080204" pitchFamily="34" charset="-128"/>
              </a:defRPr>
            </a:lvl3pPr>
            <a:lvl4pPr marL="1600200" indent="-228600" defTabSz="457200">
              <a:defRPr>
                <a:solidFill>
                  <a:schemeClr val="tx1"/>
                </a:solidFill>
                <a:latin typeface="Arial" panose="020B0604020202020204" pitchFamily="34" charset="0"/>
                <a:ea typeface="MS PGothic" panose="020B0600070205080204" pitchFamily="34" charset="-128"/>
              </a:defRPr>
            </a:lvl4pPr>
            <a:lvl5pPr marL="2057400" indent="-228600" defTabSz="4572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defTabSz="914400">
              <a:spcBef>
                <a:spcPct val="0"/>
              </a:spcBef>
            </a:pPr>
            <a:r>
              <a:rPr lang="en-US" sz="2400">
                <a:latin typeface="+mj-lt"/>
                <a:ea typeface="+mj-ea"/>
                <a:cs typeface="+mj-cs"/>
              </a:rPr>
              <a:t>The Scenario, Business Objective, and Role of RESQML</a:t>
            </a:r>
            <a:endParaRPr lang="en-US" altLang="en-US" sz="2400">
              <a:latin typeface="+mj-lt"/>
              <a:ea typeface="+mj-ea"/>
              <a:cs typeface="+mj-cs"/>
            </a:endParaRPr>
          </a:p>
        </p:txBody>
      </p:sp>
      <p:sp>
        <p:nvSpPr>
          <p:cNvPr id="6" name="TextBox 5"/>
          <p:cNvSpPr txBox="1">
            <a:spLocks noChangeArrowheads="1"/>
          </p:cNvSpPr>
          <p:nvPr/>
        </p:nvSpPr>
        <p:spPr bwMode="auto">
          <a:xfrm>
            <a:off x="9525000" y="7938"/>
            <a:ext cx="114300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algn="r" eaLnBrk="1" hangingPunct="1"/>
            <a:r>
              <a:rPr lang="en-US" altLang="en-US" sz="1200" b="1">
                <a:solidFill>
                  <a:srgbClr val="000000"/>
                </a:solidFill>
                <a:latin typeface="Calibri" panose="020F0502020204030204" pitchFamily="34" charset="0"/>
              </a:rPr>
              <a:t>Slide </a:t>
            </a:r>
            <a:fld id="{8722A3E3-5CFA-44D8-8118-A3C2EE6CA214}" type="slidenum">
              <a:rPr lang="en-US" altLang="en-US" sz="1200" b="1">
                <a:solidFill>
                  <a:srgbClr val="000000"/>
                </a:solidFill>
                <a:latin typeface="Calibri" panose="020F0502020204030204" pitchFamily="34" charset="0"/>
              </a:rPr>
              <a:pPr algn="r" eaLnBrk="1" hangingPunct="1"/>
              <a:t>22</a:t>
            </a:fld>
            <a:endParaRPr lang="en-US" altLang="en-US" sz="1200" b="1">
              <a:solidFill>
                <a:srgbClr val="000000"/>
              </a:solidFill>
              <a:latin typeface="Calibri" panose="020F0502020204030204" pitchFamily="34" charset="0"/>
            </a:endParaRPr>
          </a:p>
        </p:txBody>
      </p:sp>
      <p:pic>
        <p:nvPicPr>
          <p:cNvPr id="7" name="Picture 10"/>
          <p:cNvPicPr/>
          <p:nvPr/>
        </p:nvPicPr>
        <p:blipFill>
          <a:blip r:embed="rId2" cstate="print"/>
          <a:stretch>
            <a:fillRect/>
          </a:stretch>
        </p:blipFill>
        <p:spPr>
          <a:xfrm>
            <a:off x="1524001" y="1790289"/>
            <a:ext cx="9144000" cy="4600876"/>
          </a:xfrm>
          <a:prstGeom prst="rect">
            <a:avLst/>
          </a:prstGeom>
        </p:spPr>
      </p:pic>
      <p:sp>
        <p:nvSpPr>
          <p:cNvPr id="2" name="Parchemin horizontal 1"/>
          <p:cNvSpPr/>
          <p:nvPr/>
        </p:nvSpPr>
        <p:spPr>
          <a:xfrm>
            <a:off x="2141621" y="1617044"/>
            <a:ext cx="1721317" cy="435841"/>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SEISMIC INTERP</a:t>
            </a:r>
          </a:p>
        </p:txBody>
      </p:sp>
      <p:sp>
        <p:nvSpPr>
          <p:cNvPr id="8" name="Parchemin horizontal 7"/>
          <p:cNvSpPr/>
          <p:nvPr/>
        </p:nvSpPr>
        <p:spPr>
          <a:xfrm>
            <a:off x="1606618" y="962526"/>
            <a:ext cx="2121567" cy="442458"/>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WELL LOG INTERP</a:t>
            </a:r>
          </a:p>
        </p:txBody>
      </p:sp>
      <p:sp>
        <p:nvSpPr>
          <p:cNvPr id="9" name="Parchemin horizontal 8"/>
          <p:cNvSpPr/>
          <p:nvPr/>
        </p:nvSpPr>
        <p:spPr>
          <a:xfrm>
            <a:off x="4083785" y="3520886"/>
            <a:ext cx="2504371" cy="434937"/>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STRUCTURAL MODELING</a:t>
            </a:r>
          </a:p>
        </p:txBody>
      </p:sp>
      <p:sp>
        <p:nvSpPr>
          <p:cNvPr id="10" name="Parchemin horizontal 9"/>
          <p:cNvSpPr/>
          <p:nvPr/>
        </p:nvSpPr>
        <p:spPr>
          <a:xfrm>
            <a:off x="3862936" y="5072684"/>
            <a:ext cx="1900988" cy="471639"/>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GRID(S) BUILDING</a:t>
            </a:r>
          </a:p>
        </p:txBody>
      </p:sp>
      <p:sp>
        <p:nvSpPr>
          <p:cNvPr id="11" name="Parchemin horizontal 10"/>
          <p:cNvSpPr/>
          <p:nvPr/>
        </p:nvSpPr>
        <p:spPr>
          <a:xfrm>
            <a:off x="6782403" y="3794599"/>
            <a:ext cx="2278179" cy="592256"/>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STATIC &amp; DYNAMIC PTY FILLING &amp; UPSCALING</a:t>
            </a:r>
          </a:p>
        </p:txBody>
      </p:sp>
      <p:sp>
        <p:nvSpPr>
          <p:cNvPr id="12" name="Parchemin horizontal 11"/>
          <p:cNvSpPr/>
          <p:nvPr/>
        </p:nvSpPr>
        <p:spPr>
          <a:xfrm>
            <a:off x="7898932" y="5034012"/>
            <a:ext cx="1626068" cy="594951"/>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FLOW SIMULATION</a:t>
            </a:r>
          </a:p>
        </p:txBody>
      </p:sp>
      <p:sp>
        <p:nvSpPr>
          <p:cNvPr id="13" name="Parchemin horizontal 12"/>
          <p:cNvSpPr/>
          <p:nvPr/>
        </p:nvSpPr>
        <p:spPr>
          <a:xfrm>
            <a:off x="2789720" y="4039585"/>
            <a:ext cx="2146435" cy="356436"/>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GEOLOGICAL INTERP</a:t>
            </a:r>
          </a:p>
        </p:txBody>
      </p:sp>
      <p:sp>
        <p:nvSpPr>
          <p:cNvPr id="14" name="Parchemin horizontal 13"/>
          <p:cNvSpPr/>
          <p:nvPr/>
        </p:nvSpPr>
        <p:spPr>
          <a:xfrm>
            <a:off x="9442283" y="3955822"/>
            <a:ext cx="1308435" cy="523962"/>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a:t>QUALITY</a:t>
            </a:r>
          </a:p>
          <a:p>
            <a:pPr algn="ctr"/>
            <a:r>
              <a:rPr lang="fr-FR" sz="1600"/>
              <a:t>CONTROL</a:t>
            </a:r>
          </a:p>
        </p:txBody>
      </p:sp>
      <p:sp>
        <p:nvSpPr>
          <p:cNvPr id="16" name="ZoneTexte 15"/>
          <p:cNvSpPr txBox="1"/>
          <p:nvPr/>
        </p:nvSpPr>
        <p:spPr>
          <a:xfrm>
            <a:off x="4311807" y="931459"/>
            <a:ext cx="6356194" cy="707886"/>
          </a:xfrm>
          <a:prstGeom prst="rect">
            <a:avLst/>
          </a:prstGeom>
          <a:noFill/>
        </p:spPr>
        <p:txBody>
          <a:bodyPr wrap="square" rtlCol="0">
            <a:spAutoFit/>
          </a:bodyPr>
          <a:lstStyle/>
          <a:p>
            <a:pPr algn="ctr"/>
            <a:r>
              <a:rPr lang="fr-FR" sz="2000">
                <a:solidFill>
                  <a:srgbClr val="FF0000"/>
                </a:solidFill>
              </a:rPr>
              <a:t>Work flow </a:t>
            </a:r>
            <a:r>
              <a:rPr lang="fr-FR" sz="2000" err="1">
                <a:solidFill>
                  <a:srgbClr val="FF0000"/>
                </a:solidFill>
              </a:rPr>
              <a:t>followed</a:t>
            </a:r>
            <a:r>
              <a:rPr lang="fr-FR" sz="2000">
                <a:solidFill>
                  <a:srgbClr val="FF0000"/>
                </a:solidFill>
              </a:rPr>
              <a:t> for the second </a:t>
            </a:r>
            <a:r>
              <a:rPr lang="fr-FR" sz="2000" err="1">
                <a:solidFill>
                  <a:srgbClr val="FF0000"/>
                </a:solidFill>
              </a:rPr>
              <a:t>iteration</a:t>
            </a:r>
            <a:r>
              <a:rPr lang="fr-FR" sz="2000">
                <a:solidFill>
                  <a:srgbClr val="FF0000"/>
                </a:solidFill>
              </a:rPr>
              <a:t>: </a:t>
            </a:r>
          </a:p>
          <a:p>
            <a:pPr algn="ctr"/>
            <a:r>
              <a:rPr lang="fr-FR" sz="2000">
                <a:solidFill>
                  <a:srgbClr val="FF0000"/>
                </a:solidFill>
              </a:rPr>
              <a:t>5 </a:t>
            </a:r>
            <a:r>
              <a:rPr lang="fr-FR" sz="2000" err="1">
                <a:solidFill>
                  <a:srgbClr val="FF0000"/>
                </a:solidFill>
              </a:rPr>
              <a:t>faults</a:t>
            </a:r>
            <a:r>
              <a:rPr lang="fr-FR" sz="2000">
                <a:solidFill>
                  <a:srgbClr val="FF0000"/>
                </a:solidFill>
              </a:rPr>
              <a:t> </a:t>
            </a:r>
            <a:r>
              <a:rPr lang="fr-FR" sz="2000" err="1">
                <a:solidFill>
                  <a:srgbClr val="FF0000"/>
                </a:solidFill>
              </a:rPr>
              <a:t>considered</a:t>
            </a:r>
            <a:endParaRPr lang="fr-FR" sz="2000">
              <a:solidFill>
                <a:srgbClr val="FF0000"/>
              </a:solidFill>
            </a:endParaRPr>
          </a:p>
        </p:txBody>
      </p:sp>
    </p:spTree>
    <p:extLst>
      <p:ext uri="{BB962C8B-B14F-4D97-AF65-F5344CB8AC3E}">
        <p14:creationId xmlns:p14="http://schemas.microsoft.com/office/powerpoint/2010/main" val="7458068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CE944-4D83-4856-B7A0-7CF59B24AF72}"/>
              </a:ext>
            </a:extLst>
          </p:cNvPr>
          <p:cNvSpPr>
            <a:spLocks noGrp="1"/>
          </p:cNvSpPr>
          <p:nvPr>
            <p:ph type="title"/>
          </p:nvPr>
        </p:nvSpPr>
        <p:spPr/>
        <p:txBody>
          <a:bodyPr/>
          <a:lstStyle/>
          <a:p>
            <a:r>
              <a:rPr lang="nb-NO" dirty="0"/>
              <a:t>New in RESQML 2.2, </a:t>
            </a:r>
            <a:r>
              <a:rPr lang="nb-NO" dirty="0" err="1"/>
              <a:t>released</a:t>
            </a:r>
            <a:r>
              <a:rPr lang="nb-NO" dirty="0"/>
              <a:t> 2022</a:t>
            </a:r>
            <a:endParaRPr lang="en-US" dirty="0"/>
          </a:p>
        </p:txBody>
      </p:sp>
      <p:sp>
        <p:nvSpPr>
          <p:cNvPr id="3" name="Content Placeholder 2">
            <a:extLst>
              <a:ext uri="{FF2B5EF4-FFF2-40B4-BE49-F238E27FC236}">
                <a16:creationId xmlns:a16="http://schemas.microsoft.com/office/drawing/2014/main" id="{EF46FDE5-74C9-4005-928C-FFE151056403}"/>
              </a:ext>
            </a:extLst>
          </p:cNvPr>
          <p:cNvSpPr>
            <a:spLocks noGrp="1"/>
          </p:cNvSpPr>
          <p:nvPr>
            <p:ph sz="half" idx="1"/>
          </p:nvPr>
        </p:nvSpPr>
        <p:spPr/>
        <p:txBody>
          <a:bodyPr/>
          <a:lstStyle/>
          <a:p>
            <a:pPr lvl="1"/>
            <a:r>
              <a:rPr lang="en-US" sz="1400" dirty="0"/>
              <a:t>Workflow follow up (Activity Models) </a:t>
            </a:r>
          </a:p>
          <a:p>
            <a:pPr lvl="1"/>
            <a:r>
              <a:rPr lang="en-US" sz="1400" dirty="0"/>
              <a:t>Project Management (Collections)</a:t>
            </a:r>
          </a:p>
          <a:p>
            <a:pPr lvl="1"/>
            <a:r>
              <a:rPr lang="en-US" sz="1400" dirty="0"/>
              <a:t>Addition of Elements, Attributes and Enumeration to communicate with OSDU R3</a:t>
            </a:r>
          </a:p>
          <a:p>
            <a:pPr lvl="2"/>
            <a:r>
              <a:rPr lang="en-US" sz="1400" dirty="0"/>
              <a:t>Simplification of the Feature Organization (OSDU Catalog master data organization).</a:t>
            </a:r>
          </a:p>
          <a:p>
            <a:pPr lvl="2"/>
            <a:r>
              <a:rPr lang="en-US" sz="1400" dirty="0"/>
              <a:t>Enrichment of the Interpretations (Structure and Enums in accordance with OSDU R3 Catalog DD)</a:t>
            </a:r>
          </a:p>
          <a:p>
            <a:pPr lvl="1"/>
            <a:r>
              <a:rPr lang="en-US" sz="1400" dirty="0"/>
              <a:t>Support for Graphical Information (27 elements)</a:t>
            </a:r>
          </a:p>
          <a:p>
            <a:pPr lvl="1"/>
            <a:r>
              <a:rPr lang="en-US" sz="1400" dirty="0"/>
              <a:t>Cross Links with dedicated WITSML Objects  (</a:t>
            </a:r>
            <a:r>
              <a:rPr lang="en-US" sz="1400" dirty="0" err="1"/>
              <a:t>WellBoreMarkerSet</a:t>
            </a:r>
            <a:r>
              <a:rPr lang="en-US" sz="1400" dirty="0"/>
              <a:t>, </a:t>
            </a:r>
            <a:r>
              <a:rPr lang="en-US" sz="1400" dirty="0" err="1"/>
              <a:t>WellBore</a:t>
            </a:r>
            <a:r>
              <a:rPr lang="en-US" sz="1400" dirty="0"/>
              <a:t> trajectory)</a:t>
            </a:r>
          </a:p>
          <a:p>
            <a:pPr lvl="1"/>
            <a:r>
              <a:rPr lang="en-US" sz="1400" dirty="0"/>
              <a:t>Cross Links with dedicated PRODML objects (</a:t>
            </a:r>
            <a:r>
              <a:rPr lang="en-US" sz="1400" dirty="0" err="1"/>
              <a:t>FluidCompartments</a:t>
            </a:r>
            <a:r>
              <a:rPr lang="en-US" sz="1400" dirty="0"/>
              <a:t>, </a:t>
            </a:r>
            <a:r>
              <a:rPr lang="en-US" sz="1400" dirty="0" err="1"/>
              <a:t>Voidage</a:t>
            </a:r>
            <a:r>
              <a:rPr lang="en-US" sz="1400" dirty="0"/>
              <a:t> group)</a:t>
            </a:r>
          </a:p>
        </p:txBody>
      </p:sp>
      <p:sp>
        <p:nvSpPr>
          <p:cNvPr id="5" name="Slide Number Placeholder 4">
            <a:extLst>
              <a:ext uri="{FF2B5EF4-FFF2-40B4-BE49-F238E27FC236}">
                <a16:creationId xmlns:a16="http://schemas.microsoft.com/office/drawing/2014/main" id="{604C44A9-1637-4208-86C8-E9AFC7E5B912}"/>
              </a:ext>
            </a:extLst>
          </p:cNvPr>
          <p:cNvSpPr>
            <a:spLocks noGrp="1"/>
          </p:cNvSpPr>
          <p:nvPr>
            <p:ph type="sldNum" sz="quarter" idx="12"/>
          </p:nvPr>
        </p:nvSpPr>
        <p:spPr/>
        <p:txBody>
          <a:bodyPr/>
          <a:lstStyle/>
          <a:p>
            <a:fld id="{5D1E5300-FC0F-4317-A193-EF6CE9E6F7B5}" type="slidenum">
              <a:rPr lang="en-GB" smtClean="0"/>
              <a:pPr/>
              <a:t>23</a:t>
            </a:fld>
            <a:r>
              <a:rPr lang="en-GB"/>
              <a:t>  |  </a:t>
            </a:r>
            <a:endParaRPr lang="en-GB" noProof="0" dirty="0"/>
          </a:p>
        </p:txBody>
      </p:sp>
      <p:sp>
        <p:nvSpPr>
          <p:cNvPr id="6" name="Content Placeholder 5">
            <a:extLst>
              <a:ext uri="{FF2B5EF4-FFF2-40B4-BE49-F238E27FC236}">
                <a16:creationId xmlns:a16="http://schemas.microsoft.com/office/drawing/2014/main" id="{651621AD-E086-46C2-A7B5-F8B513EF20BA}"/>
              </a:ext>
            </a:extLst>
          </p:cNvPr>
          <p:cNvSpPr>
            <a:spLocks noGrp="1"/>
          </p:cNvSpPr>
          <p:nvPr>
            <p:ph sz="half" idx="2"/>
          </p:nvPr>
        </p:nvSpPr>
        <p:spPr>
          <a:xfrm>
            <a:off x="6132513" y="2024062"/>
            <a:ext cx="5499854" cy="4789749"/>
          </a:xfrm>
        </p:spPr>
        <p:txBody>
          <a:bodyPr>
            <a:normAutofit/>
          </a:bodyPr>
          <a:lstStyle/>
          <a:p>
            <a:r>
              <a:rPr lang="en-US" sz="1400" dirty="0"/>
              <a:t>RESQML &amp; OSDU R3 Catalog aligned on the same design at a high level</a:t>
            </a:r>
          </a:p>
          <a:p>
            <a:pPr lvl="1"/>
            <a:r>
              <a:rPr lang="en-US" sz="1400" dirty="0"/>
              <a:t>RESQML Features are mainly Master Data</a:t>
            </a:r>
          </a:p>
          <a:p>
            <a:pPr lvl="1"/>
            <a:r>
              <a:rPr lang="en-US" sz="1400" dirty="0"/>
              <a:t>RESQML Interpretation, Representation, Property are WPC</a:t>
            </a:r>
          </a:p>
          <a:p>
            <a:pPr lvl="1"/>
            <a:r>
              <a:rPr lang="en-US" sz="1400" dirty="0"/>
              <a:t>RESQML DORs (Data Object Reference) are translated in WPC as kind / id references </a:t>
            </a:r>
          </a:p>
          <a:p>
            <a:pPr lvl="1"/>
            <a:r>
              <a:rPr lang="en-US" sz="1400" dirty="0"/>
              <a:t>RESQML Enums, </a:t>
            </a:r>
            <a:r>
              <a:rPr lang="en-US" sz="1400" dirty="0" err="1"/>
              <a:t>PropertyKind</a:t>
            </a:r>
            <a:r>
              <a:rPr lang="en-US" sz="1400" dirty="0"/>
              <a:t>, </a:t>
            </a:r>
            <a:r>
              <a:rPr lang="en-US" sz="1400" dirty="0" err="1"/>
              <a:t>QuantityClasses</a:t>
            </a:r>
            <a:r>
              <a:rPr lang="en-US" sz="1400" dirty="0"/>
              <a:t>, Units of measure are reference-data</a:t>
            </a:r>
          </a:p>
          <a:p>
            <a:r>
              <a:rPr lang="en-US" sz="1400" dirty="0"/>
              <a:t>RESQML contains more data, detailed Representation/ property values. Relevant for Reservoir DDMS and query capabilities: </a:t>
            </a:r>
          </a:p>
          <a:p>
            <a:pPr lvl="1"/>
            <a:r>
              <a:rPr lang="en-US" sz="1400" dirty="0"/>
              <a:t>By handling the topology (the indices management) in the Representation Entities</a:t>
            </a:r>
          </a:p>
          <a:p>
            <a:pPr lvl="1"/>
            <a:r>
              <a:rPr lang="en-US" sz="1400" dirty="0"/>
              <a:t>By handling Geometry and Property array description in the Rep and Prop Entities</a:t>
            </a:r>
          </a:p>
          <a:p>
            <a:pPr lvl="1"/>
            <a:r>
              <a:rPr lang="en-US" sz="1400" dirty="0"/>
              <a:t>By handling Geometry and Property Values in numerical Datasets</a:t>
            </a:r>
          </a:p>
          <a:p>
            <a:endParaRPr lang="en-US" sz="1400" dirty="0"/>
          </a:p>
        </p:txBody>
      </p:sp>
    </p:spTree>
    <p:extLst>
      <p:ext uri="{BB962C8B-B14F-4D97-AF65-F5344CB8AC3E}">
        <p14:creationId xmlns:p14="http://schemas.microsoft.com/office/powerpoint/2010/main" val="31762500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959DB-F000-4A12-900D-FA248E1AD571}"/>
              </a:ext>
            </a:extLst>
          </p:cNvPr>
          <p:cNvSpPr>
            <a:spLocks noGrp="1"/>
          </p:cNvSpPr>
          <p:nvPr>
            <p:ph type="title"/>
          </p:nvPr>
        </p:nvSpPr>
        <p:spPr/>
        <p:txBody>
          <a:bodyPr/>
          <a:lstStyle/>
          <a:p>
            <a:r>
              <a:rPr lang="nb-NO" dirty="0"/>
              <a:t>Q&amp;A</a:t>
            </a:r>
            <a:endParaRPr lang="en-US" dirty="0"/>
          </a:p>
        </p:txBody>
      </p:sp>
      <p:sp>
        <p:nvSpPr>
          <p:cNvPr id="3" name="Content Placeholder 2">
            <a:extLst>
              <a:ext uri="{FF2B5EF4-FFF2-40B4-BE49-F238E27FC236}">
                <a16:creationId xmlns:a16="http://schemas.microsoft.com/office/drawing/2014/main" id="{A19E0AD3-2E08-476A-8081-055368D76104}"/>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EFAAB3BA-F6CA-4C00-BF42-71BCFE3A9805}"/>
              </a:ext>
            </a:extLst>
          </p:cNvPr>
          <p:cNvSpPr>
            <a:spLocks noGrp="1"/>
          </p:cNvSpPr>
          <p:nvPr>
            <p:ph sz="half" idx="2"/>
          </p:nvPr>
        </p:nvSpPr>
        <p:spPr/>
        <p:txBody>
          <a:bodyPr/>
          <a:lstStyle/>
          <a:p>
            <a:endParaRPr lang="en-US"/>
          </a:p>
        </p:txBody>
      </p:sp>
      <p:sp>
        <p:nvSpPr>
          <p:cNvPr id="5" name="Slide Number Placeholder 4">
            <a:extLst>
              <a:ext uri="{FF2B5EF4-FFF2-40B4-BE49-F238E27FC236}">
                <a16:creationId xmlns:a16="http://schemas.microsoft.com/office/drawing/2014/main" id="{46801DB5-C074-45F4-A50D-CB028ED03BD5}"/>
              </a:ext>
            </a:extLst>
          </p:cNvPr>
          <p:cNvSpPr>
            <a:spLocks noGrp="1"/>
          </p:cNvSpPr>
          <p:nvPr>
            <p:ph type="sldNum" sz="quarter" idx="12"/>
          </p:nvPr>
        </p:nvSpPr>
        <p:spPr/>
        <p:txBody>
          <a:bodyPr/>
          <a:lstStyle/>
          <a:p>
            <a:fld id="{5D1E5300-FC0F-4317-A193-EF6CE9E6F7B5}" type="slidenum">
              <a:rPr lang="en-GB" smtClean="0"/>
              <a:pPr/>
              <a:t>24</a:t>
            </a:fld>
            <a:r>
              <a:rPr lang="en-GB"/>
              <a:t>  |  </a:t>
            </a:r>
            <a:endParaRPr lang="en-GB" noProof="0" dirty="0"/>
          </a:p>
        </p:txBody>
      </p:sp>
    </p:spTree>
    <p:extLst>
      <p:ext uri="{BB962C8B-B14F-4D97-AF65-F5344CB8AC3E}">
        <p14:creationId xmlns:p14="http://schemas.microsoft.com/office/powerpoint/2010/main" val="3692257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8AFDC-D8C2-8148-CDCD-04A5D390911E}"/>
              </a:ext>
            </a:extLst>
          </p:cNvPr>
          <p:cNvSpPr>
            <a:spLocks noGrp="1"/>
          </p:cNvSpPr>
          <p:nvPr>
            <p:ph type="title"/>
          </p:nvPr>
        </p:nvSpPr>
        <p:spPr/>
        <p:txBody>
          <a:bodyPr/>
          <a:lstStyle/>
          <a:p>
            <a:r>
              <a:rPr lang="nb-NO" dirty="0"/>
              <a:t>RESQML is …</a:t>
            </a:r>
            <a:endParaRPr lang="en-US" dirty="0"/>
          </a:p>
        </p:txBody>
      </p:sp>
      <p:sp>
        <p:nvSpPr>
          <p:cNvPr id="3" name="Content Placeholder 2">
            <a:extLst>
              <a:ext uri="{FF2B5EF4-FFF2-40B4-BE49-F238E27FC236}">
                <a16:creationId xmlns:a16="http://schemas.microsoft.com/office/drawing/2014/main" id="{9DA7E581-3447-0133-6D50-0BB5CF46BB70}"/>
              </a:ext>
            </a:extLst>
          </p:cNvPr>
          <p:cNvSpPr>
            <a:spLocks noGrp="1"/>
          </p:cNvSpPr>
          <p:nvPr>
            <p:ph sz="half" idx="1"/>
          </p:nvPr>
        </p:nvSpPr>
        <p:spPr/>
        <p:txBody>
          <a:bodyPr/>
          <a:lstStyle/>
          <a:p>
            <a:r>
              <a:rPr lang="en-US" baseline="0" dirty="0"/>
              <a:t>a data exchange format</a:t>
            </a:r>
          </a:p>
          <a:p>
            <a:r>
              <a:rPr lang="en-US" dirty="0"/>
              <a:t>d</a:t>
            </a:r>
            <a:r>
              <a:rPr lang="en-US" baseline="0" dirty="0"/>
              <a:t>esigned primarily for reservoir model data (“artefacts”)  </a:t>
            </a:r>
          </a:p>
          <a:p>
            <a:r>
              <a:rPr lang="en-US" dirty="0"/>
              <a:t>a d</a:t>
            </a:r>
            <a:r>
              <a:rPr lang="en-US" baseline="0" dirty="0"/>
              <a:t>ata model defined in XML Schema, coupled with the HDF5 standard for large array data</a:t>
            </a:r>
          </a:p>
          <a:p>
            <a:r>
              <a:rPr lang="en-US" dirty="0"/>
              <a:t>designed as object-relational</a:t>
            </a:r>
          </a:p>
          <a:p>
            <a:r>
              <a:rPr lang="en-US" dirty="0"/>
              <a:t>supporting object organizations, relationships among objects and external, traceability, partial updates</a:t>
            </a:r>
          </a:p>
          <a:p>
            <a:r>
              <a:rPr lang="en-US" sz="1600" dirty="0">
                <a:ea typeface="Verdana" panose="020B0604030504040204" pitchFamily="34" charset="0"/>
              </a:rPr>
              <a:t>supported by multiple open-source libraries</a:t>
            </a:r>
          </a:p>
          <a:p>
            <a:endParaRPr lang="en-US" dirty="0"/>
          </a:p>
        </p:txBody>
      </p:sp>
      <p:sp>
        <p:nvSpPr>
          <p:cNvPr id="5" name="Slide Number Placeholder 4">
            <a:extLst>
              <a:ext uri="{FF2B5EF4-FFF2-40B4-BE49-F238E27FC236}">
                <a16:creationId xmlns:a16="http://schemas.microsoft.com/office/drawing/2014/main" id="{C3327EBB-EAB5-7922-C46B-119051622A2B}"/>
              </a:ext>
            </a:extLst>
          </p:cNvPr>
          <p:cNvSpPr>
            <a:spLocks noGrp="1"/>
          </p:cNvSpPr>
          <p:nvPr>
            <p:ph type="sldNum" sz="quarter" idx="12"/>
          </p:nvPr>
        </p:nvSpPr>
        <p:spPr/>
        <p:txBody>
          <a:bodyPr/>
          <a:lstStyle/>
          <a:p>
            <a:fld id="{5D1E5300-FC0F-4317-A193-EF6CE9E6F7B5}" type="slidenum">
              <a:rPr lang="en-GB" smtClean="0"/>
              <a:pPr/>
              <a:t>3</a:t>
            </a:fld>
            <a:r>
              <a:rPr lang="en-GB"/>
              <a:t>  |  </a:t>
            </a:r>
            <a:endParaRPr lang="en-GB" noProof="0" dirty="0"/>
          </a:p>
        </p:txBody>
      </p:sp>
      <p:pic>
        <p:nvPicPr>
          <p:cNvPr id="6" name="Picture 3">
            <a:extLst>
              <a:ext uri="{FF2B5EF4-FFF2-40B4-BE49-F238E27FC236}">
                <a16:creationId xmlns:a16="http://schemas.microsoft.com/office/drawing/2014/main" id="{D825ECBE-7315-44AE-A8EE-D7A9E55F902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54012" y="1952625"/>
            <a:ext cx="6463126" cy="393219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Rounded Corners 6">
            <a:extLst>
              <a:ext uri="{FF2B5EF4-FFF2-40B4-BE49-F238E27FC236}">
                <a16:creationId xmlns:a16="http://schemas.microsoft.com/office/drawing/2014/main" id="{F9DBA319-BF70-4DA3-A1DA-C44FDFBA77F4}"/>
              </a:ext>
            </a:extLst>
          </p:cNvPr>
          <p:cNvSpPr/>
          <p:nvPr/>
        </p:nvSpPr>
        <p:spPr>
          <a:xfrm>
            <a:off x="9546021" y="2763513"/>
            <a:ext cx="1172154" cy="449375"/>
          </a:xfrm>
          <a:prstGeom prst="roundRect">
            <a:avLst/>
          </a:prstGeom>
          <a:noFill/>
          <a:ln>
            <a:solidFill>
              <a:schemeClr val="accent6"/>
            </a:solidFill>
          </a:ln>
          <a:effectLst>
            <a:glow rad="635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36D54675-C303-40DC-AA75-D949103BD92B}"/>
              </a:ext>
            </a:extLst>
          </p:cNvPr>
          <p:cNvSpPr/>
          <p:nvPr/>
        </p:nvSpPr>
        <p:spPr>
          <a:xfrm>
            <a:off x="10718175" y="4131515"/>
            <a:ext cx="1172154" cy="385305"/>
          </a:xfrm>
          <a:prstGeom prst="roundRect">
            <a:avLst/>
          </a:prstGeom>
          <a:noFill/>
          <a:ln>
            <a:solidFill>
              <a:schemeClr val="accent6"/>
            </a:solidFill>
          </a:ln>
          <a:effectLst>
            <a:glow rad="635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3401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23C75-3EAC-4C1A-88FA-2C4C4269B39A}"/>
              </a:ext>
            </a:extLst>
          </p:cNvPr>
          <p:cNvSpPr>
            <a:spLocks noGrp="1"/>
          </p:cNvSpPr>
          <p:nvPr>
            <p:ph type="title"/>
          </p:nvPr>
        </p:nvSpPr>
        <p:spPr/>
        <p:txBody>
          <a:bodyPr/>
          <a:lstStyle/>
          <a:p>
            <a:r>
              <a:rPr lang="nb-NO" dirty="0"/>
              <a:t>RESQML: </a:t>
            </a:r>
            <a:r>
              <a:rPr lang="nb-NO" err="1"/>
              <a:t>characteristics</a:t>
            </a:r>
            <a:r>
              <a:rPr lang="nb-NO"/>
              <a:t> and </a:t>
            </a:r>
            <a:r>
              <a:rPr lang="nb-NO" dirty="0" err="1"/>
              <a:t>benefits</a:t>
            </a:r>
            <a:endParaRPr lang="en-US" dirty="0"/>
          </a:p>
        </p:txBody>
      </p:sp>
      <p:sp>
        <p:nvSpPr>
          <p:cNvPr id="3" name="Content Placeholder 2">
            <a:extLst>
              <a:ext uri="{FF2B5EF4-FFF2-40B4-BE49-F238E27FC236}">
                <a16:creationId xmlns:a16="http://schemas.microsoft.com/office/drawing/2014/main" id="{621A8A2E-7016-4C62-B714-3001FA159B5F}"/>
              </a:ext>
            </a:extLst>
          </p:cNvPr>
          <p:cNvSpPr>
            <a:spLocks noGrp="1"/>
          </p:cNvSpPr>
          <p:nvPr>
            <p:ph sz="half" idx="1"/>
          </p:nvPr>
        </p:nvSpPr>
        <p:spPr/>
        <p:txBody>
          <a:bodyPr/>
          <a:lstStyle/>
          <a:p>
            <a:pPr marL="0" indent="0">
              <a:buNone/>
            </a:pPr>
            <a:r>
              <a:rPr lang="en-US" sz="1800" dirty="0">
                <a:ea typeface="+mn-ea"/>
                <a:cs typeface="+mn-cs"/>
              </a:rPr>
              <a:t>Limit</a:t>
            </a:r>
            <a:r>
              <a:rPr lang="en-US" sz="1800" dirty="0"/>
              <a:t> information loss/anomalies</a:t>
            </a:r>
          </a:p>
          <a:p>
            <a:r>
              <a:rPr lang="en-US" sz="1600"/>
              <a:t>The only standard to share reservoir models </a:t>
            </a:r>
            <a:endParaRPr lang="en-US" sz="1600" dirty="0"/>
          </a:p>
          <a:p>
            <a:r>
              <a:rPr lang="en-US" sz="1600" dirty="0"/>
              <a:t>Support for scenario &amp; uncertainty</a:t>
            </a:r>
          </a:p>
          <a:p>
            <a:r>
              <a:rPr lang="en-US" sz="1600" dirty="0">
                <a:cs typeface="Arial"/>
              </a:rPr>
              <a:t>Data relationships: </a:t>
            </a:r>
            <a:r>
              <a:rPr lang="en-US" sz="1600" dirty="0"/>
              <a:t>Oriented links indicate how data relate to each other</a:t>
            </a:r>
            <a:r>
              <a:rPr lang="en-US" sz="1600"/>
              <a:t>. </a:t>
            </a:r>
            <a:endParaRPr lang="en-US" sz="1600" dirty="0"/>
          </a:p>
          <a:p>
            <a:r>
              <a:rPr lang="en-US" sz="1600" dirty="0">
                <a:cs typeface="Arial"/>
              </a:rPr>
              <a:t>Coordinate systems/unit consistency: </a:t>
            </a:r>
            <a:r>
              <a:rPr lang="en-US" sz="1600" dirty="0"/>
              <a:t>EPSG &amp; WKT coordinate systems; OSDU-Energistics units of measure</a:t>
            </a:r>
          </a:p>
          <a:p>
            <a:r>
              <a:rPr lang="en-US" sz="1600" dirty="0">
                <a:ea typeface="+mn-lt"/>
                <a:cs typeface="+mn-lt"/>
              </a:rPr>
              <a:t>Generic representations allowing separation</a:t>
            </a:r>
            <a:r>
              <a:rPr lang="en-US" sz="1600" dirty="0"/>
              <a:t> between domain info &amp; geometry. Extra-meta data</a:t>
            </a:r>
          </a:p>
          <a:p>
            <a:r>
              <a:rPr lang="en-US" sz="1600"/>
              <a:t>Audit trail: based on Energy Profile of ISO </a:t>
            </a:r>
            <a:r>
              <a:rPr lang="en-US"/>
              <a:t>19115-3:2016</a:t>
            </a:r>
          </a:p>
          <a:p>
            <a:r>
              <a:rPr lang="en-US"/>
              <a:t>Workflow capture through Activity instance and Activity templates objects</a:t>
            </a:r>
            <a:endParaRPr lang="en-US" sz="1600"/>
          </a:p>
          <a:p>
            <a:endParaRPr lang="en-US" sz="1600" dirty="0"/>
          </a:p>
          <a:p>
            <a:endParaRPr lang="en-US" dirty="0"/>
          </a:p>
        </p:txBody>
      </p:sp>
      <p:sp>
        <p:nvSpPr>
          <p:cNvPr id="4" name="Content Placeholder 3">
            <a:extLst>
              <a:ext uri="{FF2B5EF4-FFF2-40B4-BE49-F238E27FC236}">
                <a16:creationId xmlns:a16="http://schemas.microsoft.com/office/drawing/2014/main" id="{C64C2325-F26E-4558-AEE9-279509A253C7}"/>
              </a:ext>
            </a:extLst>
          </p:cNvPr>
          <p:cNvSpPr>
            <a:spLocks noGrp="1"/>
          </p:cNvSpPr>
          <p:nvPr>
            <p:ph sz="half" idx="2"/>
          </p:nvPr>
        </p:nvSpPr>
        <p:spPr/>
        <p:txBody>
          <a:bodyPr/>
          <a:lstStyle/>
          <a:p>
            <a:pPr marL="0" indent="0">
              <a:buNone/>
            </a:pPr>
            <a:r>
              <a:rPr lang="en-US" sz="1800" dirty="0"/>
              <a:t>Ease data access/exchange</a:t>
            </a:r>
          </a:p>
          <a:p>
            <a:r>
              <a:rPr lang="en-US" dirty="0"/>
              <a:t>Separation concept/geometry/property. Accessible/editable independently</a:t>
            </a:r>
          </a:p>
          <a:p>
            <a:r>
              <a:rPr lang="en-US"/>
              <a:t>Meta-data enables </a:t>
            </a:r>
            <a:r>
              <a:rPr lang="en-US" dirty="0"/>
              <a:t>content discovery</a:t>
            </a:r>
          </a:p>
          <a:p>
            <a:r>
              <a:rPr lang="en-US" dirty="0"/>
              <a:t>Global UUID  version + timestamp</a:t>
            </a:r>
          </a:p>
          <a:p>
            <a:r>
              <a:rPr lang="en-US"/>
              <a:t>Existing API’s</a:t>
            </a:r>
            <a:endParaRPr lang="en-US" dirty="0"/>
          </a:p>
          <a:p>
            <a:r>
              <a:rPr lang="en-US"/>
              <a:t>Supported by </a:t>
            </a:r>
            <a:r>
              <a:rPr lang="en-US" dirty="0"/>
              <a:t>OSDU Reservoir DDMS as system of record and system of interaction</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5" name="Slide Number Placeholder 4">
            <a:extLst>
              <a:ext uri="{FF2B5EF4-FFF2-40B4-BE49-F238E27FC236}">
                <a16:creationId xmlns:a16="http://schemas.microsoft.com/office/drawing/2014/main" id="{1379BA4E-27A2-4C88-8ACF-D6E1AFDE4DBC}"/>
              </a:ext>
            </a:extLst>
          </p:cNvPr>
          <p:cNvSpPr>
            <a:spLocks noGrp="1"/>
          </p:cNvSpPr>
          <p:nvPr>
            <p:ph type="sldNum" sz="quarter" idx="12"/>
          </p:nvPr>
        </p:nvSpPr>
        <p:spPr/>
        <p:txBody>
          <a:bodyPr/>
          <a:lstStyle/>
          <a:p>
            <a:fld id="{5D1E5300-FC0F-4317-A193-EF6CE9E6F7B5}" type="slidenum">
              <a:rPr lang="en-GB" smtClean="0"/>
              <a:pPr/>
              <a:t>4</a:t>
            </a:fld>
            <a:r>
              <a:rPr lang="en-GB"/>
              <a:t>  |  </a:t>
            </a:r>
            <a:endParaRPr lang="en-GB" noProof="0" dirty="0"/>
          </a:p>
        </p:txBody>
      </p:sp>
    </p:spTree>
    <p:extLst>
      <p:ext uri="{BB962C8B-B14F-4D97-AF65-F5344CB8AC3E}">
        <p14:creationId xmlns:p14="http://schemas.microsoft.com/office/powerpoint/2010/main" val="42207256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4EA30-1AD4-4015-8331-F272C0B4E1DC}"/>
              </a:ext>
            </a:extLst>
          </p:cNvPr>
          <p:cNvSpPr>
            <a:spLocks noGrp="1"/>
          </p:cNvSpPr>
          <p:nvPr>
            <p:ph type="title"/>
          </p:nvPr>
        </p:nvSpPr>
        <p:spPr>
          <a:xfrm>
            <a:off x="757646" y="122239"/>
            <a:ext cx="10545354" cy="1143000"/>
          </a:xfrm>
        </p:spPr>
        <p:txBody>
          <a:bodyPr anchor="ctr">
            <a:normAutofit/>
          </a:bodyPr>
          <a:lstStyle/>
          <a:p>
            <a:r>
              <a:rPr lang="en-US" sz="2800" dirty="0"/>
              <a:t>Data model: OSDU Schema definitions based on RESQML ontology</a:t>
            </a:r>
            <a:br>
              <a:rPr lang="en-US" sz="2800" dirty="0"/>
            </a:br>
            <a:endParaRPr lang="en-US" sz="2800" dirty="0"/>
          </a:p>
        </p:txBody>
      </p:sp>
      <p:sp>
        <p:nvSpPr>
          <p:cNvPr id="9" name="Content Placeholder 2">
            <a:extLst>
              <a:ext uri="{FF2B5EF4-FFF2-40B4-BE49-F238E27FC236}">
                <a16:creationId xmlns:a16="http://schemas.microsoft.com/office/drawing/2014/main" id="{9D1D5794-B8C0-41B7-AC0D-3DCEE3F6983B}"/>
              </a:ext>
            </a:extLst>
          </p:cNvPr>
          <p:cNvSpPr>
            <a:spLocks noGrp="1"/>
          </p:cNvSpPr>
          <p:nvPr>
            <p:ph sz="half" idx="1"/>
          </p:nvPr>
        </p:nvSpPr>
        <p:spPr>
          <a:xfrm>
            <a:off x="757646" y="1569636"/>
            <a:ext cx="4213808" cy="4525963"/>
          </a:xfrm>
        </p:spPr>
        <p:txBody>
          <a:bodyPr/>
          <a:lstStyle/>
          <a:p>
            <a:r>
              <a:rPr lang="en-US" dirty="0"/>
              <a:t>Hierarchical data model, maintain relationships and semantic hierarchy</a:t>
            </a:r>
          </a:p>
          <a:p>
            <a:r>
              <a:rPr lang="en-US" dirty="0"/>
              <a:t>Feature: physically exists. Could be Geologic, Technical or earth model organization-related</a:t>
            </a:r>
          </a:p>
          <a:p>
            <a:r>
              <a:rPr lang="en-US" dirty="0"/>
              <a:t>Interpretation: an “opinion” of a feature</a:t>
            </a:r>
          </a:p>
          <a:p>
            <a:r>
              <a:rPr lang="en-US" dirty="0"/>
              <a:t>Representation: digital description. Includes topology &amp; geometry. Can be individual objects or related “sets” </a:t>
            </a:r>
          </a:p>
          <a:p>
            <a:r>
              <a:rPr lang="en-US" dirty="0"/>
              <a:t>Property: value on indexable element of a representation, may be Continuous, Discrete, Categorical, Comment. </a:t>
            </a:r>
          </a:p>
          <a:p>
            <a:endParaRPr lang="en-US" dirty="0"/>
          </a:p>
          <a:p>
            <a:endParaRPr lang="en-US" dirty="0"/>
          </a:p>
          <a:p>
            <a:pPr marL="0" indent="0">
              <a:buNone/>
            </a:pPr>
            <a:endParaRPr lang="en-US" dirty="0"/>
          </a:p>
          <a:p>
            <a:endParaRPr lang="en-US" dirty="0"/>
          </a:p>
        </p:txBody>
      </p:sp>
      <p:pic>
        <p:nvPicPr>
          <p:cNvPr id="4" name="Content Placeholder 3">
            <a:extLst>
              <a:ext uri="{FF2B5EF4-FFF2-40B4-BE49-F238E27FC236}">
                <a16:creationId xmlns:a16="http://schemas.microsoft.com/office/drawing/2014/main" id="{FF6BEE97-6A91-45B0-88C3-BF4A7516DF96}"/>
              </a:ext>
            </a:extLst>
          </p:cNvPr>
          <p:cNvPicPr>
            <a:picLocks noGrp="1" noChangeAspect="1"/>
          </p:cNvPicPr>
          <p:nvPr>
            <p:ph sz="half" idx="2"/>
          </p:nvPr>
        </p:nvPicPr>
        <p:blipFill>
          <a:blip r:embed="rId3"/>
          <a:stretch>
            <a:fillRect/>
          </a:stretch>
        </p:blipFill>
        <p:spPr>
          <a:xfrm>
            <a:off x="5038724" y="1311090"/>
            <a:ext cx="7153275" cy="5043057"/>
          </a:xfrm>
          <a:prstGeom prst="rect">
            <a:avLst/>
          </a:prstGeom>
          <a:noFill/>
        </p:spPr>
      </p:pic>
    </p:spTree>
    <p:extLst>
      <p:ext uri="{BB962C8B-B14F-4D97-AF65-F5344CB8AC3E}">
        <p14:creationId xmlns:p14="http://schemas.microsoft.com/office/powerpoint/2010/main" val="1374804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D2596-78A9-B2A8-BA34-3767C6993A36}"/>
              </a:ext>
            </a:extLst>
          </p:cNvPr>
          <p:cNvSpPr>
            <a:spLocks noGrp="1"/>
          </p:cNvSpPr>
          <p:nvPr>
            <p:ph type="title"/>
          </p:nvPr>
        </p:nvSpPr>
        <p:spPr/>
        <p:txBody>
          <a:bodyPr/>
          <a:lstStyle/>
          <a:p>
            <a:r>
              <a:rPr lang="nb-NO" dirty="0"/>
              <a:t>Object </a:t>
            </a:r>
            <a:r>
              <a:rPr lang="nb-NO" dirty="0" err="1"/>
              <a:t>reference</a:t>
            </a:r>
            <a:r>
              <a:rPr lang="nb-NO" dirty="0"/>
              <a:t> and multiple </a:t>
            </a:r>
            <a:r>
              <a:rPr lang="nb-NO" dirty="0" err="1"/>
              <a:t>interpretations</a:t>
            </a:r>
            <a:endParaRPr lang="en-US" dirty="0"/>
          </a:p>
        </p:txBody>
      </p:sp>
      <p:sp>
        <p:nvSpPr>
          <p:cNvPr id="3" name="Content Placeholder 2">
            <a:extLst>
              <a:ext uri="{FF2B5EF4-FFF2-40B4-BE49-F238E27FC236}">
                <a16:creationId xmlns:a16="http://schemas.microsoft.com/office/drawing/2014/main" id="{2D34407C-A07F-3BB2-06D0-2F1C341827A1}"/>
              </a:ext>
            </a:extLst>
          </p:cNvPr>
          <p:cNvSpPr>
            <a:spLocks noGrp="1"/>
          </p:cNvSpPr>
          <p:nvPr>
            <p:ph sz="half" idx="1"/>
          </p:nvPr>
        </p:nvSpPr>
        <p:spPr>
          <a:xfrm>
            <a:off x="695325" y="2023453"/>
            <a:ext cx="5181644" cy="4216127"/>
          </a:xfrm>
        </p:spPr>
        <p:txBody>
          <a:bodyPr/>
          <a:lstStyle/>
          <a:p>
            <a:r>
              <a:rPr lang="nb-NO" dirty="0" err="1"/>
              <a:t>Implementation</a:t>
            </a:r>
            <a:r>
              <a:rPr lang="nb-NO" dirty="0"/>
              <a:t> </a:t>
            </a:r>
            <a:r>
              <a:rPr lang="nb-NO" dirty="0" err="1"/>
              <a:t>of</a:t>
            </a:r>
            <a:r>
              <a:rPr lang="nb-NO" dirty="0"/>
              <a:t> relationships:</a:t>
            </a:r>
          </a:p>
          <a:p>
            <a:pPr lvl="1"/>
            <a:r>
              <a:rPr lang="nb-NO" dirty="0" err="1"/>
              <a:t>Feature</a:t>
            </a:r>
            <a:endParaRPr lang="nb-NO" dirty="0"/>
          </a:p>
          <a:p>
            <a:pPr lvl="1"/>
            <a:r>
              <a:rPr lang="nb-NO" dirty="0" err="1"/>
              <a:t>Interpretation</a:t>
            </a:r>
            <a:endParaRPr lang="nb-NO" dirty="0"/>
          </a:p>
          <a:p>
            <a:pPr lvl="1"/>
            <a:r>
              <a:rPr lang="nb-NO" dirty="0" err="1"/>
              <a:t>Representation</a:t>
            </a:r>
            <a:endParaRPr lang="nb-NO" dirty="0"/>
          </a:p>
          <a:p>
            <a:pPr lvl="1"/>
            <a:r>
              <a:rPr lang="nb-NO" dirty="0"/>
              <a:t>Property</a:t>
            </a:r>
          </a:p>
          <a:p>
            <a:r>
              <a:rPr lang="nb-NO" dirty="0" err="1"/>
              <a:t>Representations</a:t>
            </a:r>
            <a:r>
              <a:rPr lang="nb-NO" dirty="0"/>
              <a:t> </a:t>
            </a:r>
            <a:r>
              <a:rPr lang="nb-NO" dirty="0" err="1"/>
              <a:t>can</a:t>
            </a:r>
            <a:r>
              <a:rPr lang="nb-NO" dirty="0"/>
              <a:t> be </a:t>
            </a:r>
            <a:r>
              <a:rPr lang="nb-NO" dirty="0" err="1"/>
              <a:t>associated</a:t>
            </a:r>
            <a:r>
              <a:rPr lang="nb-NO" dirty="0"/>
              <a:t> </a:t>
            </a:r>
            <a:r>
              <a:rPr lang="nb-NO" dirty="0" err="1"/>
              <a:t>with</a:t>
            </a:r>
            <a:r>
              <a:rPr lang="nb-NO" dirty="0"/>
              <a:t> </a:t>
            </a:r>
            <a:r>
              <a:rPr lang="nb-NO" dirty="0" err="1"/>
              <a:t>Interpretation</a:t>
            </a:r>
            <a:endParaRPr lang="nb-NO" dirty="0"/>
          </a:p>
          <a:p>
            <a:r>
              <a:rPr lang="en-US"/>
              <a:t>Identification and traceability</a:t>
            </a:r>
          </a:p>
          <a:p>
            <a:pPr lvl="1"/>
            <a:r>
              <a:rPr lang="en-US"/>
              <a:t>UUID and Energy Industry Profile (EIP) metadata, part of OSDU SRN</a:t>
            </a:r>
          </a:p>
          <a:p>
            <a:r>
              <a:rPr lang="en-US"/>
              <a:t>“Content” of objects/ “Partial-model” transfer</a:t>
            </a:r>
          </a:p>
          <a:p>
            <a:endParaRPr lang="nb-NO"/>
          </a:p>
          <a:p>
            <a:pPr lvl="1"/>
            <a:endParaRPr lang="en-US" dirty="0"/>
          </a:p>
        </p:txBody>
      </p:sp>
      <p:sp>
        <p:nvSpPr>
          <p:cNvPr id="5" name="Slide Number Placeholder 4">
            <a:extLst>
              <a:ext uri="{FF2B5EF4-FFF2-40B4-BE49-F238E27FC236}">
                <a16:creationId xmlns:a16="http://schemas.microsoft.com/office/drawing/2014/main" id="{451021DD-4D4A-4B4A-6D28-9A21D0E06AE1}"/>
              </a:ext>
            </a:extLst>
          </p:cNvPr>
          <p:cNvSpPr>
            <a:spLocks noGrp="1"/>
          </p:cNvSpPr>
          <p:nvPr>
            <p:ph type="sldNum" sz="quarter" idx="12"/>
          </p:nvPr>
        </p:nvSpPr>
        <p:spPr/>
        <p:txBody>
          <a:bodyPr/>
          <a:lstStyle/>
          <a:p>
            <a:fld id="{5D1E5300-FC0F-4317-A193-EF6CE9E6F7B5}" type="slidenum">
              <a:rPr lang="en-GB" smtClean="0"/>
              <a:pPr/>
              <a:t>6</a:t>
            </a:fld>
            <a:r>
              <a:rPr lang="en-GB"/>
              <a:t>  |  </a:t>
            </a:r>
            <a:endParaRPr lang="en-GB" noProof="0" dirty="0"/>
          </a:p>
        </p:txBody>
      </p:sp>
      <p:grpSp>
        <p:nvGrpSpPr>
          <p:cNvPr id="6" name="Group 5">
            <a:extLst>
              <a:ext uri="{FF2B5EF4-FFF2-40B4-BE49-F238E27FC236}">
                <a16:creationId xmlns:a16="http://schemas.microsoft.com/office/drawing/2014/main" id="{D815D53C-EC62-5383-A77F-3D5B67A57D0C}"/>
              </a:ext>
            </a:extLst>
          </p:cNvPr>
          <p:cNvGrpSpPr/>
          <p:nvPr/>
        </p:nvGrpSpPr>
        <p:grpSpPr>
          <a:xfrm>
            <a:off x="6098816" y="2560559"/>
            <a:ext cx="5407922" cy="4101336"/>
            <a:chOff x="3749617" y="2461406"/>
            <a:chExt cx="5407922" cy="4101336"/>
          </a:xfrm>
        </p:grpSpPr>
        <p:sp>
          <p:nvSpPr>
            <p:cNvPr id="7" name="Rounded Rectangle 14">
              <a:extLst>
                <a:ext uri="{FF2B5EF4-FFF2-40B4-BE49-F238E27FC236}">
                  <a16:creationId xmlns:a16="http://schemas.microsoft.com/office/drawing/2014/main" id="{2D2F1ECF-BD6C-DBCB-94BB-407973EE9193}"/>
                </a:ext>
              </a:extLst>
            </p:cNvPr>
            <p:cNvSpPr/>
            <p:nvPr/>
          </p:nvSpPr>
          <p:spPr>
            <a:xfrm>
              <a:off x="4020432" y="3881051"/>
              <a:ext cx="1219200" cy="609600"/>
            </a:xfrm>
            <a:prstGeom prst="round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067">
                  <a:solidFill>
                    <a:schemeClr val="accent1"/>
                  </a:solidFill>
                </a:rPr>
                <a:t>Interpretation</a:t>
              </a:r>
            </a:p>
            <a:p>
              <a:pPr algn="ctr"/>
              <a:r>
                <a:rPr lang="en-US" sz="1067">
                  <a:solidFill>
                    <a:schemeClr val="accent1"/>
                  </a:solidFill>
                </a:rPr>
                <a:t>(ex. Another Horizon)</a:t>
              </a:r>
            </a:p>
          </p:txBody>
        </p:sp>
        <p:cxnSp>
          <p:nvCxnSpPr>
            <p:cNvPr id="8" name="Elbow Connector 15">
              <a:extLst>
                <a:ext uri="{FF2B5EF4-FFF2-40B4-BE49-F238E27FC236}">
                  <a16:creationId xmlns:a16="http://schemas.microsoft.com/office/drawing/2014/main" id="{FC2E31DE-6973-FBE6-9657-3BE2873656AA}"/>
                </a:ext>
              </a:extLst>
            </p:cNvPr>
            <p:cNvCxnSpPr>
              <a:stCxn id="7" idx="1"/>
            </p:cNvCxnSpPr>
            <p:nvPr/>
          </p:nvCxnSpPr>
          <p:spPr>
            <a:xfrm rot="10800000">
              <a:off x="3749617" y="2461406"/>
              <a:ext cx="270817" cy="1724447"/>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sp>
          <p:nvSpPr>
            <p:cNvPr id="9" name="TextBox 12">
              <a:extLst>
                <a:ext uri="{FF2B5EF4-FFF2-40B4-BE49-F238E27FC236}">
                  <a16:creationId xmlns:a16="http://schemas.microsoft.com/office/drawing/2014/main" id="{F9B00671-E4C0-D18F-556A-53D3FD8F7A82}"/>
                </a:ext>
              </a:extLst>
            </p:cNvPr>
            <p:cNvSpPr txBox="1"/>
            <p:nvPr/>
          </p:nvSpPr>
          <p:spPr>
            <a:xfrm>
              <a:off x="4043436" y="4490103"/>
              <a:ext cx="1117600" cy="25654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67">
                  <a:solidFill>
                    <a:schemeClr val="accent1"/>
                  </a:solidFill>
                </a:rPr>
                <a:t>  UUID : 1001</a:t>
              </a:r>
            </a:p>
          </p:txBody>
        </p:sp>
        <p:sp>
          <p:nvSpPr>
            <p:cNvPr id="10" name="Rounded Rectangle 17">
              <a:extLst>
                <a:ext uri="{FF2B5EF4-FFF2-40B4-BE49-F238E27FC236}">
                  <a16:creationId xmlns:a16="http://schemas.microsoft.com/office/drawing/2014/main" id="{6087A411-1A38-623B-78D1-0012DE15297B}"/>
                </a:ext>
              </a:extLst>
            </p:cNvPr>
            <p:cNvSpPr/>
            <p:nvPr/>
          </p:nvSpPr>
          <p:spPr>
            <a:xfrm>
              <a:off x="5627416" y="4638072"/>
              <a:ext cx="1219200" cy="609600"/>
            </a:xfrm>
            <a:prstGeom prst="round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067">
                  <a:solidFill>
                    <a:schemeClr val="accent1"/>
                  </a:solidFill>
                </a:rPr>
                <a:t>Representation</a:t>
              </a:r>
            </a:p>
            <a:p>
              <a:pPr algn="ctr"/>
              <a:r>
                <a:rPr lang="en-US" sz="1067">
                  <a:solidFill>
                    <a:schemeClr val="accent1"/>
                  </a:solidFill>
                </a:rPr>
                <a:t>(ex: Points)</a:t>
              </a:r>
            </a:p>
          </p:txBody>
        </p:sp>
        <p:sp>
          <p:nvSpPr>
            <p:cNvPr id="11" name="TextBox 15">
              <a:extLst>
                <a:ext uri="{FF2B5EF4-FFF2-40B4-BE49-F238E27FC236}">
                  <a16:creationId xmlns:a16="http://schemas.microsoft.com/office/drawing/2014/main" id="{A6FB39F4-98B0-76E7-DC64-07C4C7A305F8}"/>
                </a:ext>
              </a:extLst>
            </p:cNvPr>
            <p:cNvSpPr txBox="1"/>
            <p:nvPr/>
          </p:nvSpPr>
          <p:spPr>
            <a:xfrm>
              <a:off x="5627416" y="5239499"/>
              <a:ext cx="1117600" cy="25654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67">
                  <a:solidFill>
                    <a:schemeClr val="accent1"/>
                  </a:solidFill>
                </a:rPr>
                <a:t>  UUID : 2002</a:t>
              </a:r>
            </a:p>
          </p:txBody>
        </p:sp>
        <p:sp>
          <p:nvSpPr>
            <p:cNvPr id="12" name="Rounded Rectangle 19">
              <a:extLst>
                <a:ext uri="{FF2B5EF4-FFF2-40B4-BE49-F238E27FC236}">
                  <a16:creationId xmlns:a16="http://schemas.microsoft.com/office/drawing/2014/main" id="{6E47A50F-4653-8B0A-0988-568E170694F5}"/>
                </a:ext>
              </a:extLst>
            </p:cNvPr>
            <p:cNvSpPr/>
            <p:nvPr/>
          </p:nvSpPr>
          <p:spPr>
            <a:xfrm>
              <a:off x="7531939" y="5703552"/>
              <a:ext cx="1625600" cy="609600"/>
            </a:xfrm>
            <a:prstGeom prst="round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067" dirty="0">
                  <a:solidFill>
                    <a:schemeClr val="accent1"/>
                  </a:solidFill>
                </a:rPr>
                <a:t>Property</a:t>
              </a:r>
            </a:p>
            <a:p>
              <a:pPr algn="ctr"/>
              <a:r>
                <a:rPr lang="en-US" sz="1067" dirty="0">
                  <a:solidFill>
                    <a:schemeClr val="accent1"/>
                  </a:solidFill>
                </a:rPr>
                <a:t>(ex: Transmissibility)</a:t>
              </a:r>
            </a:p>
          </p:txBody>
        </p:sp>
        <p:sp>
          <p:nvSpPr>
            <p:cNvPr id="13" name="TextBox 17">
              <a:extLst>
                <a:ext uri="{FF2B5EF4-FFF2-40B4-BE49-F238E27FC236}">
                  <a16:creationId xmlns:a16="http://schemas.microsoft.com/office/drawing/2014/main" id="{C57AD9EF-2F83-554D-7473-AB26A62FBC56}"/>
                </a:ext>
              </a:extLst>
            </p:cNvPr>
            <p:cNvSpPr txBox="1"/>
            <p:nvPr/>
          </p:nvSpPr>
          <p:spPr>
            <a:xfrm>
              <a:off x="7531939" y="6306197"/>
              <a:ext cx="1117600" cy="25654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67">
                  <a:solidFill>
                    <a:schemeClr val="accent1"/>
                  </a:solidFill>
                </a:rPr>
                <a:t>  UUID : 1003</a:t>
              </a:r>
            </a:p>
          </p:txBody>
        </p:sp>
        <p:cxnSp>
          <p:nvCxnSpPr>
            <p:cNvPr id="14" name="Elbow Connector 21">
              <a:extLst>
                <a:ext uri="{FF2B5EF4-FFF2-40B4-BE49-F238E27FC236}">
                  <a16:creationId xmlns:a16="http://schemas.microsoft.com/office/drawing/2014/main" id="{BA417505-B4CE-8E23-575A-118A2C2C73E1}"/>
                </a:ext>
              </a:extLst>
            </p:cNvPr>
            <p:cNvCxnSpPr>
              <a:stCxn id="10" idx="1"/>
            </p:cNvCxnSpPr>
            <p:nvPr/>
          </p:nvCxnSpPr>
          <p:spPr>
            <a:xfrm rot="10800000">
              <a:off x="5382883" y="3381555"/>
              <a:ext cx="244533" cy="1561317"/>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Elbow Connector 22">
              <a:extLst>
                <a:ext uri="{FF2B5EF4-FFF2-40B4-BE49-F238E27FC236}">
                  <a16:creationId xmlns:a16="http://schemas.microsoft.com/office/drawing/2014/main" id="{447ED583-813C-0859-FBE1-FF58C52865D8}"/>
                </a:ext>
              </a:extLst>
            </p:cNvPr>
            <p:cNvCxnSpPr>
              <a:stCxn id="12" idx="1"/>
            </p:cNvCxnSpPr>
            <p:nvPr/>
          </p:nvCxnSpPr>
          <p:spPr>
            <a:xfrm rot="10800000">
              <a:off x="7016156" y="4186691"/>
              <a:ext cx="515785" cy="1821663"/>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grpSp>
      <p:pic>
        <p:nvPicPr>
          <p:cNvPr id="16" name="Picture 1">
            <a:extLst>
              <a:ext uri="{FF2B5EF4-FFF2-40B4-BE49-F238E27FC236}">
                <a16:creationId xmlns:a16="http://schemas.microsoft.com/office/drawing/2014/main" id="{9BFA2344-54B6-E7F4-A430-78057FEAD14D}"/>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a:xfrm>
            <a:off x="5092399" y="1685574"/>
            <a:ext cx="6569075" cy="4002087"/>
          </a:xfrm>
          <a:prstGeom prst="rect">
            <a:avLst/>
          </a:prstGeom>
        </p:spPr>
      </p:pic>
    </p:spTree>
    <p:extLst>
      <p:ext uri="{BB962C8B-B14F-4D97-AF65-F5344CB8AC3E}">
        <p14:creationId xmlns:p14="http://schemas.microsoft.com/office/powerpoint/2010/main" val="5087771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oogle Shape;237;p28">
            <a:extLst>
              <a:ext uri="{FF2B5EF4-FFF2-40B4-BE49-F238E27FC236}">
                <a16:creationId xmlns:a16="http://schemas.microsoft.com/office/drawing/2014/main" id="{C9ACB753-155B-4699-945D-4972EC14A54A}"/>
              </a:ext>
            </a:extLst>
          </p:cNvPr>
          <p:cNvPicPr preferRelativeResize="0"/>
          <p:nvPr/>
        </p:nvPicPr>
        <p:blipFill rotWithShape="1">
          <a:blip r:embed="rId2">
            <a:alphaModFix/>
          </a:blip>
          <a:srcRect/>
          <a:stretch/>
        </p:blipFill>
        <p:spPr>
          <a:xfrm>
            <a:off x="3543715" y="4593433"/>
            <a:ext cx="2331361" cy="1687212"/>
          </a:xfrm>
          <a:prstGeom prst="rect">
            <a:avLst/>
          </a:prstGeom>
          <a:noFill/>
          <a:ln>
            <a:noFill/>
          </a:ln>
        </p:spPr>
      </p:pic>
      <p:sp>
        <p:nvSpPr>
          <p:cNvPr id="2" name="Title 1">
            <a:extLst>
              <a:ext uri="{FF2B5EF4-FFF2-40B4-BE49-F238E27FC236}">
                <a16:creationId xmlns:a16="http://schemas.microsoft.com/office/drawing/2014/main" id="{0957562B-E4DD-35C6-45E8-D4D160CD6C32}"/>
              </a:ext>
            </a:extLst>
          </p:cNvPr>
          <p:cNvSpPr>
            <a:spLocks noGrp="1"/>
          </p:cNvSpPr>
          <p:nvPr>
            <p:ph type="title"/>
          </p:nvPr>
        </p:nvSpPr>
        <p:spPr/>
        <p:txBody>
          <a:bodyPr/>
          <a:lstStyle/>
          <a:p>
            <a:r>
              <a:rPr lang="nb-NO" dirty="0" err="1"/>
              <a:t>Topology</a:t>
            </a:r>
            <a:r>
              <a:rPr lang="nb-NO" dirty="0"/>
              <a:t> and RESQML </a:t>
            </a:r>
            <a:endParaRPr lang="en-US" dirty="0"/>
          </a:p>
        </p:txBody>
      </p:sp>
      <p:sp>
        <p:nvSpPr>
          <p:cNvPr id="3" name="Content Placeholder 2">
            <a:extLst>
              <a:ext uri="{FF2B5EF4-FFF2-40B4-BE49-F238E27FC236}">
                <a16:creationId xmlns:a16="http://schemas.microsoft.com/office/drawing/2014/main" id="{617E0694-AAEB-8601-96BC-4AAF2355410E}"/>
              </a:ext>
            </a:extLst>
          </p:cNvPr>
          <p:cNvSpPr>
            <a:spLocks noGrp="1"/>
          </p:cNvSpPr>
          <p:nvPr>
            <p:ph sz="half" idx="1"/>
          </p:nvPr>
        </p:nvSpPr>
        <p:spPr>
          <a:xfrm>
            <a:off x="695325" y="1690625"/>
            <a:ext cx="5846989" cy="4216127"/>
          </a:xfrm>
        </p:spPr>
        <p:txBody>
          <a:bodyPr vert="horz" lIns="0" tIns="0" rIns="180000" bIns="0" rtlCol="0" anchor="t">
            <a:noAutofit/>
          </a:bodyPr>
          <a:lstStyle/>
          <a:p>
            <a:pPr marL="179705" indent="-179705"/>
            <a:r>
              <a:rPr lang="en-US" sz="1400" b="1" dirty="0">
                <a:ea typeface="Verdana"/>
              </a:rPr>
              <a:t>Representation</a:t>
            </a:r>
            <a:r>
              <a:rPr lang="en-US" sz="1400" dirty="0">
                <a:ea typeface="Verdana"/>
              </a:rPr>
              <a:t>: </a:t>
            </a:r>
            <a:endParaRPr lang="en-US" sz="1400"/>
          </a:p>
          <a:p>
            <a:pPr marL="611505" lvl="1" indent="-179705"/>
            <a:r>
              <a:rPr lang="en-US" sz="1400" dirty="0">
                <a:ea typeface="Verdana"/>
              </a:rPr>
              <a:t>Topology defines how to associate nodes, surfaces and other “indexable elements” to represent points, lines, surfaces, surface frameworks, or volumes</a:t>
            </a:r>
            <a:endParaRPr lang="en-US" sz="1400"/>
          </a:p>
          <a:p>
            <a:pPr marL="611505" lvl="1" indent="-179705"/>
            <a:r>
              <a:rPr lang="en-US" sz="1400" dirty="0">
                <a:ea typeface="Verdana"/>
              </a:rPr>
              <a:t>Geometry: includes spatial location of indexable elements</a:t>
            </a:r>
          </a:p>
          <a:p>
            <a:pPr marL="611505" lvl="1" indent="-179705"/>
            <a:r>
              <a:rPr lang="en-US" sz="1400" dirty="0">
                <a:ea typeface="Verdana"/>
              </a:rPr>
              <a:t>This is how we “attach” properties</a:t>
            </a:r>
          </a:p>
          <a:p>
            <a:pPr marL="179705" indent="-179705"/>
            <a:r>
              <a:rPr lang="en-US" sz="1400" b="1" dirty="0">
                <a:ea typeface="Verdana"/>
              </a:rPr>
              <a:t>Model</a:t>
            </a:r>
          </a:p>
          <a:p>
            <a:pPr marL="611505" lvl="1" indent="-179705"/>
            <a:r>
              <a:rPr lang="en-US" sz="1400" dirty="0">
                <a:ea typeface="Verdana"/>
              </a:rPr>
              <a:t>Shall we share interpretations as Surfaces or Surface Frameworks?</a:t>
            </a:r>
          </a:p>
          <a:p>
            <a:pPr marL="611505" lvl="1" indent="-179705"/>
            <a:r>
              <a:rPr lang="en-US" sz="1400" dirty="0">
                <a:ea typeface="Verdana"/>
              </a:rPr>
              <a:t>Topology: Relations and contacts cross representations</a:t>
            </a:r>
          </a:p>
          <a:p>
            <a:pPr marL="431800" lvl="1" indent="0">
              <a:buNone/>
            </a:pPr>
            <a:endParaRPr lang="en-US" sz="1400"/>
          </a:p>
          <a:p>
            <a:pPr marL="179705" indent="-179705"/>
            <a:endParaRPr lang="en-US" sz="1400"/>
          </a:p>
          <a:p>
            <a:pPr marL="179705" indent="-179705"/>
            <a:endParaRPr lang="en-US" sz="1050"/>
          </a:p>
        </p:txBody>
      </p:sp>
      <p:sp>
        <p:nvSpPr>
          <p:cNvPr id="5" name="Slide Number Placeholder 4">
            <a:extLst>
              <a:ext uri="{FF2B5EF4-FFF2-40B4-BE49-F238E27FC236}">
                <a16:creationId xmlns:a16="http://schemas.microsoft.com/office/drawing/2014/main" id="{39D9F9A3-C59C-BA15-38F5-8F8282AA312E}"/>
              </a:ext>
            </a:extLst>
          </p:cNvPr>
          <p:cNvSpPr>
            <a:spLocks noGrp="1"/>
          </p:cNvSpPr>
          <p:nvPr>
            <p:ph type="sldNum" sz="quarter" idx="12"/>
          </p:nvPr>
        </p:nvSpPr>
        <p:spPr/>
        <p:txBody>
          <a:bodyPr/>
          <a:lstStyle/>
          <a:p>
            <a:fld id="{5D1E5300-FC0F-4317-A193-EF6CE9E6F7B5}" type="slidenum">
              <a:rPr lang="en-GB" smtClean="0"/>
              <a:pPr/>
              <a:t>7</a:t>
            </a:fld>
            <a:r>
              <a:rPr lang="en-GB"/>
              <a:t>  |  </a:t>
            </a:r>
            <a:endParaRPr lang="en-GB" noProof="0" dirty="0"/>
          </a:p>
        </p:txBody>
      </p:sp>
      <p:pic>
        <p:nvPicPr>
          <p:cNvPr id="6" name="Content Placeholder 5">
            <a:extLst>
              <a:ext uri="{FF2B5EF4-FFF2-40B4-BE49-F238E27FC236}">
                <a16:creationId xmlns:a16="http://schemas.microsoft.com/office/drawing/2014/main" id="{C1B79856-AFAE-408C-9ED0-8E9366D6778F}"/>
              </a:ext>
            </a:extLst>
          </p:cNvPr>
          <p:cNvPicPr>
            <a:picLocks noGrp="1" noChangeAspect="1"/>
          </p:cNvPicPr>
          <p:nvPr>
            <p:ph sz="half" idx="2"/>
          </p:nvPr>
        </p:nvPicPr>
        <p:blipFill>
          <a:blip r:embed="rId3"/>
          <a:stretch>
            <a:fillRect/>
          </a:stretch>
        </p:blipFill>
        <p:spPr>
          <a:xfrm>
            <a:off x="6754812" y="1238499"/>
            <a:ext cx="5254580" cy="3606085"/>
          </a:xfrm>
        </p:spPr>
      </p:pic>
      <p:pic>
        <p:nvPicPr>
          <p:cNvPr id="7" name="Google Shape;207;p25">
            <a:extLst>
              <a:ext uri="{FF2B5EF4-FFF2-40B4-BE49-F238E27FC236}">
                <a16:creationId xmlns:a16="http://schemas.microsoft.com/office/drawing/2014/main" id="{977204C1-C9A2-41D9-8869-270CCE7218AE}"/>
              </a:ext>
            </a:extLst>
          </p:cNvPr>
          <p:cNvPicPr preferRelativeResize="0"/>
          <p:nvPr/>
        </p:nvPicPr>
        <p:blipFill rotWithShape="1">
          <a:blip r:embed="rId4">
            <a:alphaModFix/>
          </a:blip>
          <a:srcRect/>
          <a:stretch/>
        </p:blipFill>
        <p:spPr>
          <a:xfrm>
            <a:off x="874539" y="4800427"/>
            <a:ext cx="2465294" cy="1567050"/>
          </a:xfrm>
          <a:prstGeom prst="rect">
            <a:avLst/>
          </a:prstGeom>
          <a:noFill/>
          <a:ln>
            <a:noFill/>
          </a:ln>
        </p:spPr>
      </p:pic>
      <p:pic>
        <p:nvPicPr>
          <p:cNvPr id="9" name="Picture 8">
            <a:extLst>
              <a:ext uri="{FF2B5EF4-FFF2-40B4-BE49-F238E27FC236}">
                <a16:creationId xmlns:a16="http://schemas.microsoft.com/office/drawing/2014/main" id="{1BB1CDF1-44A1-4A6E-B0A8-2BC859B009F6}"/>
              </a:ext>
            </a:extLst>
          </p:cNvPr>
          <p:cNvPicPr>
            <a:picLocks noChangeAspect="1"/>
          </p:cNvPicPr>
          <p:nvPr/>
        </p:nvPicPr>
        <p:blipFill rotWithShape="1">
          <a:blip r:embed="rId5"/>
          <a:srcRect t="5733" b="23879"/>
          <a:stretch/>
        </p:blipFill>
        <p:spPr>
          <a:xfrm flipH="1">
            <a:off x="6172040" y="4835332"/>
            <a:ext cx="2876748" cy="1208830"/>
          </a:xfrm>
          <a:prstGeom prst="rect">
            <a:avLst/>
          </a:prstGeom>
          <a:ln w="19050">
            <a:solidFill>
              <a:srgbClr val="FFFF00"/>
            </a:solidFill>
          </a:ln>
        </p:spPr>
      </p:pic>
      <p:sp>
        <p:nvSpPr>
          <p:cNvPr id="4" name="TextBox 3">
            <a:extLst>
              <a:ext uri="{FF2B5EF4-FFF2-40B4-BE49-F238E27FC236}">
                <a16:creationId xmlns:a16="http://schemas.microsoft.com/office/drawing/2014/main" id="{7CA62978-EE54-2F7D-01B5-D66028E9C646}"/>
              </a:ext>
            </a:extLst>
          </p:cNvPr>
          <p:cNvSpPr txBox="1"/>
          <p:nvPr/>
        </p:nvSpPr>
        <p:spPr>
          <a:xfrm>
            <a:off x="3801241" y="6253654"/>
            <a:ext cx="4992414"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Equinor"/>
                <a:cs typeface="Arial"/>
              </a:rPr>
              <a:t>Example of model topologies</a:t>
            </a:r>
            <a:endParaRPr lang="en-US" sz="1200" dirty="0">
              <a:latin typeface="Equinor"/>
            </a:endParaRPr>
          </a:p>
        </p:txBody>
      </p:sp>
    </p:spTree>
    <p:extLst>
      <p:ext uri="{BB962C8B-B14F-4D97-AF65-F5344CB8AC3E}">
        <p14:creationId xmlns:p14="http://schemas.microsoft.com/office/powerpoint/2010/main" val="3510246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1D5BC-6DCA-40A6-A768-D24DBB3FF37E}"/>
              </a:ext>
            </a:extLst>
          </p:cNvPr>
          <p:cNvSpPr>
            <a:spLocks noGrp="1"/>
          </p:cNvSpPr>
          <p:nvPr>
            <p:ph type="title"/>
          </p:nvPr>
        </p:nvSpPr>
        <p:spPr/>
        <p:txBody>
          <a:bodyPr/>
          <a:lstStyle/>
          <a:p>
            <a:r>
              <a:rPr lang="nb-NO" dirty="0"/>
              <a:t>Demo import &amp; </a:t>
            </a:r>
            <a:r>
              <a:rPr lang="nb-NO" dirty="0" err="1"/>
              <a:t>export</a:t>
            </a:r>
            <a:r>
              <a:rPr lang="nb-NO" dirty="0"/>
              <a:t>: </a:t>
            </a:r>
            <a:r>
              <a:rPr lang="nb-NO" dirty="0" err="1"/>
              <a:t>horizons</a:t>
            </a:r>
            <a:r>
              <a:rPr lang="nb-NO" dirty="0"/>
              <a:t>, </a:t>
            </a:r>
            <a:r>
              <a:rPr lang="nb-NO" dirty="0" err="1"/>
              <a:t>faults</a:t>
            </a:r>
            <a:r>
              <a:rPr lang="nb-NO" dirty="0"/>
              <a:t>, </a:t>
            </a:r>
            <a:r>
              <a:rPr lang="nb-NO" dirty="0" err="1"/>
              <a:t>structural</a:t>
            </a:r>
            <a:r>
              <a:rPr lang="nb-NO" dirty="0"/>
              <a:t> </a:t>
            </a:r>
            <a:r>
              <a:rPr lang="nb-NO" dirty="0" err="1"/>
              <a:t>framework</a:t>
            </a:r>
            <a:endParaRPr lang="en-US" dirty="0"/>
          </a:p>
        </p:txBody>
      </p:sp>
      <p:sp>
        <p:nvSpPr>
          <p:cNvPr id="3" name="Content Placeholder 2">
            <a:extLst>
              <a:ext uri="{FF2B5EF4-FFF2-40B4-BE49-F238E27FC236}">
                <a16:creationId xmlns:a16="http://schemas.microsoft.com/office/drawing/2014/main" id="{6D14FF03-94C6-4988-B39A-1C885EF78DBA}"/>
              </a:ext>
            </a:extLst>
          </p:cNvPr>
          <p:cNvSpPr>
            <a:spLocks noGrp="1"/>
          </p:cNvSpPr>
          <p:nvPr>
            <p:ph sz="half" idx="1"/>
          </p:nvPr>
        </p:nvSpPr>
        <p:spPr/>
        <p:txBody>
          <a:bodyPr/>
          <a:lstStyle/>
          <a:p>
            <a:r>
              <a:rPr lang="nb-NO" dirty="0"/>
              <a:t>EPC files</a:t>
            </a:r>
          </a:p>
          <a:p>
            <a:r>
              <a:rPr lang="nb-NO" dirty="0"/>
              <a:t>ETP</a:t>
            </a:r>
          </a:p>
        </p:txBody>
      </p:sp>
      <p:sp>
        <p:nvSpPr>
          <p:cNvPr id="4" name="Content Placeholder 3">
            <a:extLst>
              <a:ext uri="{FF2B5EF4-FFF2-40B4-BE49-F238E27FC236}">
                <a16:creationId xmlns:a16="http://schemas.microsoft.com/office/drawing/2014/main" id="{F0678875-3529-45E6-B401-4DB638E23469}"/>
              </a:ext>
            </a:extLst>
          </p:cNvPr>
          <p:cNvSpPr>
            <a:spLocks noGrp="1"/>
          </p:cNvSpPr>
          <p:nvPr>
            <p:ph sz="half" idx="2"/>
          </p:nvPr>
        </p:nvSpPr>
        <p:spPr/>
        <p:txBody>
          <a:bodyPr/>
          <a:lstStyle/>
          <a:p>
            <a:endParaRPr lang="en-US"/>
          </a:p>
        </p:txBody>
      </p:sp>
      <p:sp>
        <p:nvSpPr>
          <p:cNvPr id="5" name="Slide Number Placeholder 4">
            <a:extLst>
              <a:ext uri="{FF2B5EF4-FFF2-40B4-BE49-F238E27FC236}">
                <a16:creationId xmlns:a16="http://schemas.microsoft.com/office/drawing/2014/main" id="{FD4A9803-9CAE-49DC-9891-9C1C65143A75}"/>
              </a:ext>
            </a:extLst>
          </p:cNvPr>
          <p:cNvSpPr>
            <a:spLocks noGrp="1"/>
          </p:cNvSpPr>
          <p:nvPr>
            <p:ph type="sldNum" sz="quarter" idx="12"/>
          </p:nvPr>
        </p:nvSpPr>
        <p:spPr/>
        <p:txBody>
          <a:bodyPr/>
          <a:lstStyle/>
          <a:p>
            <a:fld id="{5D1E5300-FC0F-4317-A193-EF6CE9E6F7B5}" type="slidenum">
              <a:rPr lang="en-GB" smtClean="0"/>
              <a:pPr/>
              <a:t>8</a:t>
            </a:fld>
            <a:r>
              <a:rPr lang="en-GB"/>
              <a:t>  |  </a:t>
            </a:r>
            <a:endParaRPr lang="en-GB" noProof="0" dirty="0"/>
          </a:p>
        </p:txBody>
      </p:sp>
    </p:spTree>
    <p:extLst>
      <p:ext uri="{BB962C8B-B14F-4D97-AF65-F5344CB8AC3E}">
        <p14:creationId xmlns:p14="http://schemas.microsoft.com/office/powerpoint/2010/main" val="469227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403BC7-F195-48AE-BADE-0EB6775FED00}"/>
              </a:ext>
            </a:extLst>
          </p:cNvPr>
          <p:cNvPicPr>
            <a:picLocks noChangeAspect="1"/>
          </p:cNvPicPr>
          <p:nvPr/>
        </p:nvPicPr>
        <p:blipFill>
          <a:blip r:embed="rId3"/>
          <a:stretch>
            <a:fillRect/>
          </a:stretch>
        </p:blipFill>
        <p:spPr>
          <a:xfrm>
            <a:off x="817954" y="3547242"/>
            <a:ext cx="4732868" cy="2949470"/>
          </a:xfrm>
          <a:prstGeom prst="rect">
            <a:avLst/>
          </a:prstGeom>
        </p:spPr>
      </p:pic>
      <p:sp>
        <p:nvSpPr>
          <p:cNvPr id="2" name="Title 1">
            <a:extLst>
              <a:ext uri="{FF2B5EF4-FFF2-40B4-BE49-F238E27FC236}">
                <a16:creationId xmlns:a16="http://schemas.microsoft.com/office/drawing/2014/main" id="{E71A075E-C4E7-4D83-2277-EFFCEE8805FB}"/>
              </a:ext>
            </a:extLst>
          </p:cNvPr>
          <p:cNvSpPr>
            <a:spLocks noGrp="1"/>
          </p:cNvSpPr>
          <p:nvPr>
            <p:ph type="title"/>
          </p:nvPr>
        </p:nvSpPr>
        <p:spPr/>
        <p:txBody>
          <a:bodyPr/>
          <a:lstStyle/>
          <a:p>
            <a:r>
              <a:rPr lang="nb-NO" dirty="0"/>
              <a:t>Data Transfer </a:t>
            </a:r>
            <a:r>
              <a:rPr lang="nb-NO" dirty="0" err="1"/>
              <a:t>options</a:t>
            </a:r>
            <a:endParaRPr lang="en-US" dirty="0"/>
          </a:p>
        </p:txBody>
      </p:sp>
      <p:sp>
        <p:nvSpPr>
          <p:cNvPr id="3" name="Content Placeholder 2">
            <a:extLst>
              <a:ext uri="{FF2B5EF4-FFF2-40B4-BE49-F238E27FC236}">
                <a16:creationId xmlns:a16="http://schemas.microsoft.com/office/drawing/2014/main" id="{29D949F4-498F-207D-0786-262D9FADAABD}"/>
              </a:ext>
            </a:extLst>
          </p:cNvPr>
          <p:cNvSpPr>
            <a:spLocks noGrp="1"/>
          </p:cNvSpPr>
          <p:nvPr>
            <p:ph sz="half" idx="1"/>
          </p:nvPr>
        </p:nvSpPr>
        <p:spPr>
          <a:xfrm>
            <a:off x="695325" y="1549320"/>
            <a:ext cx="5364163" cy="4216127"/>
          </a:xfrm>
        </p:spPr>
        <p:txBody>
          <a:bodyPr/>
          <a:lstStyle/>
          <a:p>
            <a:pPr marL="0" indent="0">
              <a:buNone/>
            </a:pPr>
            <a:r>
              <a:rPr lang="en-US" dirty="0"/>
              <a:t>Files</a:t>
            </a:r>
          </a:p>
          <a:p>
            <a:r>
              <a:rPr lang="en-US" sz="1400" dirty="0"/>
              <a:t>1+ EPC zip file, containing XML documents, ref HDF5 file</a:t>
            </a:r>
          </a:p>
          <a:p>
            <a:r>
              <a:rPr lang="en-US" sz="1400" dirty="0"/>
              <a:t>1+ HDF5 file(s) containing multidimensional array data</a:t>
            </a:r>
          </a:p>
          <a:p>
            <a:r>
              <a:rPr lang="en-GB" sz="1400" dirty="0"/>
              <a:t>Energistics Packaging Convention EPC standard describes the specialization of OPC: organizes XML documents, describes relationships among files</a:t>
            </a:r>
          </a:p>
          <a:p>
            <a:pPr marL="0" indent="0">
              <a:buNone/>
            </a:pPr>
            <a:endParaRPr lang="en-GB" dirty="0"/>
          </a:p>
          <a:p>
            <a:endParaRPr lang="en-US" dirty="0"/>
          </a:p>
          <a:p>
            <a:endParaRPr lang="en-US" dirty="0"/>
          </a:p>
        </p:txBody>
      </p:sp>
      <p:sp>
        <p:nvSpPr>
          <p:cNvPr id="4" name="Content Placeholder 3">
            <a:extLst>
              <a:ext uri="{FF2B5EF4-FFF2-40B4-BE49-F238E27FC236}">
                <a16:creationId xmlns:a16="http://schemas.microsoft.com/office/drawing/2014/main" id="{FF8871F2-F2D5-061D-F547-92DF255D659E}"/>
              </a:ext>
            </a:extLst>
          </p:cNvPr>
          <p:cNvSpPr>
            <a:spLocks noGrp="1"/>
          </p:cNvSpPr>
          <p:nvPr>
            <p:ph sz="half" idx="2"/>
          </p:nvPr>
        </p:nvSpPr>
        <p:spPr>
          <a:xfrm>
            <a:off x="6183313" y="1549320"/>
            <a:ext cx="5364161" cy="4216127"/>
          </a:xfrm>
        </p:spPr>
        <p:txBody>
          <a:bodyPr vert="horz" lIns="180000" tIns="0" rIns="0" bIns="0" rtlCol="0" anchor="t">
            <a:noAutofit/>
          </a:bodyPr>
          <a:lstStyle/>
          <a:p>
            <a:pPr marL="0" indent="0">
              <a:buNone/>
            </a:pPr>
            <a:r>
              <a:rPr lang="nb-NO" sz="1400" dirty="0">
                <a:ea typeface="Verdana"/>
              </a:rPr>
              <a:t>API</a:t>
            </a:r>
          </a:p>
          <a:p>
            <a:pPr marL="179705" indent="-179705"/>
            <a:r>
              <a:rPr lang="en-US" sz="1200" dirty="0">
                <a:ea typeface="Verdana"/>
              </a:rPr>
              <a:t>ETP</a:t>
            </a:r>
          </a:p>
          <a:p>
            <a:pPr marL="611505" lvl="1" indent="-179705"/>
            <a:r>
              <a:rPr lang="en-US" sz="1200" dirty="0">
                <a:ea typeface="Verdana"/>
              </a:rPr>
              <a:t>No files needed; uses Avro and </a:t>
            </a:r>
            <a:r>
              <a:rPr lang="en-US" sz="1200" dirty="0" err="1">
                <a:ea typeface="Verdana"/>
              </a:rPr>
              <a:t>Websocket</a:t>
            </a:r>
            <a:r>
              <a:rPr lang="en-US" sz="1200" dirty="0">
                <a:ea typeface="Verdana"/>
              </a:rPr>
              <a:t>. Fast.</a:t>
            </a:r>
          </a:p>
          <a:p>
            <a:pPr marL="611505" lvl="1" indent="-179705"/>
            <a:r>
              <a:rPr lang="en-US" sz="1200" dirty="0">
                <a:ea typeface="Verdana"/>
              </a:rPr>
              <a:t>Supports transaction, notification</a:t>
            </a:r>
          </a:p>
          <a:p>
            <a:pPr marL="179705" indent="-179705"/>
            <a:r>
              <a:rPr lang="en-US" sz="1200" dirty="0">
                <a:ea typeface="Verdana"/>
              </a:rPr>
              <a:t>REST or other APIs (like ODATA on an ETP store)</a:t>
            </a:r>
          </a:p>
          <a:p>
            <a:pPr marL="611505" lvl="1" indent="-179705"/>
            <a:r>
              <a:rPr lang="en-US" sz="1200" dirty="0">
                <a:ea typeface="Verdana"/>
              </a:rPr>
              <a:t>Use ETP semantics</a:t>
            </a:r>
          </a:p>
          <a:p>
            <a:pPr marL="611505" lvl="1" indent="-179705"/>
            <a:r>
              <a:rPr lang="en-US" sz="1200" dirty="0">
                <a:ea typeface="Verdana"/>
              </a:rPr>
              <a:t>Can use XML or JSON encoding</a:t>
            </a:r>
          </a:p>
          <a:p>
            <a:pPr marL="179705" indent="-179705" fontAlgn="ctr"/>
            <a:r>
              <a:rPr lang="en-US" sz="1200" dirty="0">
                <a:ea typeface="Verdana"/>
              </a:rPr>
              <a:t>ETP Clients: </a:t>
            </a:r>
          </a:p>
          <a:p>
            <a:pPr marL="611505" lvl="1" indent="-179705"/>
            <a:r>
              <a:rPr lang="en-US" sz="1200" dirty="0">
                <a:ea typeface="Verdana"/>
              </a:rPr>
              <a:t>OSDU ETP Client (donation </a:t>
            </a:r>
            <a:r>
              <a:rPr lang="en-US" sz="1200" dirty="0" err="1">
                <a:ea typeface="Verdana"/>
              </a:rPr>
              <a:t>AspenTech</a:t>
            </a:r>
            <a:r>
              <a:rPr lang="en-US" sz="1200" dirty="0">
                <a:ea typeface="Verdana"/>
              </a:rPr>
              <a:t> RESQML V2.0.1) </a:t>
            </a:r>
            <a:endParaRPr lang="en-US" dirty="0">
              <a:ea typeface="Verdana"/>
            </a:endParaRPr>
          </a:p>
          <a:p>
            <a:pPr marL="611505" lvl="1" indent="-179705"/>
            <a:r>
              <a:rPr lang="en-US" sz="1200" dirty="0">
                <a:ea typeface="Verdana"/>
              </a:rPr>
              <a:t>FETPAPI (F2-I Consulting)</a:t>
            </a:r>
            <a:endParaRPr lang="en-US" dirty="0">
              <a:ea typeface="Verdana"/>
            </a:endParaRPr>
          </a:p>
          <a:p>
            <a:pPr marL="611505" lvl="1" indent="-179705"/>
            <a:r>
              <a:rPr lang="en-US" sz="1200" dirty="0">
                <a:ea typeface="Verdana"/>
              </a:rPr>
              <a:t>WEB Studio RESQML V2.0.1 (</a:t>
            </a:r>
            <a:r>
              <a:rPr lang="en-US" sz="1200" dirty="0" err="1">
                <a:ea typeface="Verdana"/>
              </a:rPr>
              <a:t>Geosiris</a:t>
            </a:r>
            <a:r>
              <a:rPr lang="en-US" sz="1200" dirty="0">
                <a:ea typeface="Verdana"/>
              </a:rPr>
              <a:t>, TBD)</a:t>
            </a:r>
            <a:endParaRPr lang="en-US">
              <a:ea typeface="Verdana"/>
            </a:endParaRPr>
          </a:p>
          <a:p>
            <a:pPr marL="179705" indent="-179705" fontAlgn="ctr"/>
            <a:r>
              <a:rPr lang="en-US" sz="1200" dirty="0">
                <a:ea typeface="Verdana"/>
              </a:rPr>
              <a:t>ETP Servers: </a:t>
            </a:r>
          </a:p>
          <a:p>
            <a:pPr marL="611505" lvl="1" indent="-179705"/>
            <a:r>
              <a:rPr lang="en-US" sz="1200" dirty="0">
                <a:ea typeface="Verdana"/>
              </a:rPr>
              <a:t>OSDU Reservoir DMS (donation </a:t>
            </a:r>
            <a:r>
              <a:rPr lang="en-US" sz="1200" dirty="0" err="1">
                <a:ea typeface="Verdana"/>
              </a:rPr>
              <a:t>AspenTech</a:t>
            </a:r>
            <a:r>
              <a:rPr lang="en-US" sz="1200" dirty="0">
                <a:ea typeface="Verdana"/>
              </a:rPr>
              <a:t>, for RESQML V2.0.1 using Postgres)</a:t>
            </a:r>
            <a:endParaRPr lang="en-US" dirty="0"/>
          </a:p>
          <a:p>
            <a:pPr marL="611505" lvl="1" indent="-179705"/>
            <a:r>
              <a:rPr lang="en-US" sz="1200" dirty="0">
                <a:ea typeface="Verdana"/>
              </a:rPr>
              <a:t> OSDU External Data Source : Gabbro RESQML V2.0.1 &amp; V2.2 using HSDS and a </a:t>
            </a:r>
            <a:r>
              <a:rPr lang="en-US" sz="1200" dirty="0" err="1">
                <a:ea typeface="Verdana"/>
              </a:rPr>
              <a:t>GraphDB</a:t>
            </a:r>
            <a:r>
              <a:rPr lang="en-US" sz="1200" dirty="0">
                <a:ea typeface="Verdana"/>
              </a:rPr>
              <a:t> (</a:t>
            </a:r>
            <a:r>
              <a:rPr lang="en-US" sz="1200" dirty="0" err="1">
                <a:ea typeface="Verdana"/>
              </a:rPr>
              <a:t>Geosiris</a:t>
            </a:r>
            <a:r>
              <a:rPr lang="en-US" sz="1200" dirty="0">
                <a:ea typeface="Verdana"/>
              </a:rPr>
              <a:t>)</a:t>
            </a:r>
            <a:endParaRPr lang="en-US"/>
          </a:p>
          <a:p>
            <a:pPr marL="179705" indent="-179705"/>
            <a:endParaRPr lang="en-US" sz="1200"/>
          </a:p>
          <a:p>
            <a:pPr marL="0" indent="0">
              <a:buNone/>
            </a:pPr>
            <a:endParaRPr lang="nb-NO" sz="1200" dirty="0"/>
          </a:p>
          <a:p>
            <a:pPr marL="0" indent="0">
              <a:buNone/>
            </a:pPr>
            <a:endParaRPr lang="en-US" sz="1200" dirty="0"/>
          </a:p>
        </p:txBody>
      </p:sp>
      <p:sp>
        <p:nvSpPr>
          <p:cNvPr id="5" name="Slide Number Placeholder 4">
            <a:extLst>
              <a:ext uri="{FF2B5EF4-FFF2-40B4-BE49-F238E27FC236}">
                <a16:creationId xmlns:a16="http://schemas.microsoft.com/office/drawing/2014/main" id="{15F39690-214C-F06F-EDA1-07903CEC8453}"/>
              </a:ext>
            </a:extLst>
          </p:cNvPr>
          <p:cNvSpPr>
            <a:spLocks noGrp="1"/>
          </p:cNvSpPr>
          <p:nvPr>
            <p:ph type="sldNum" sz="quarter" idx="12"/>
          </p:nvPr>
        </p:nvSpPr>
        <p:spPr/>
        <p:txBody>
          <a:bodyPr/>
          <a:lstStyle/>
          <a:p>
            <a:fld id="{5D1E5300-FC0F-4317-A193-EF6CE9E6F7B5}" type="slidenum">
              <a:rPr lang="en-GB" smtClean="0"/>
              <a:pPr/>
              <a:t>9</a:t>
            </a:fld>
            <a:r>
              <a:rPr lang="en-GB"/>
              <a:t>  |  </a:t>
            </a:r>
            <a:endParaRPr lang="en-GB" noProof="0" dirty="0"/>
          </a:p>
        </p:txBody>
      </p:sp>
    </p:spTree>
    <p:extLst>
      <p:ext uri="{BB962C8B-B14F-4D97-AF65-F5344CB8AC3E}">
        <p14:creationId xmlns:p14="http://schemas.microsoft.com/office/powerpoint/2010/main" val="4122440605"/>
      </p:ext>
    </p:extLst>
  </p:cSld>
  <p:clrMapOvr>
    <a:masterClrMapping/>
  </p:clrMapOvr>
</p:sld>
</file>

<file path=ppt/theme/theme1.xml><?xml version="1.0" encoding="utf-8"?>
<a:theme xmlns:a="http://schemas.openxmlformats.org/drawingml/2006/main" name="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Internal presentations and PDF Export.potx" id="{1AE95541-1898-4D9C-99A2-4E58D8E6BE67}" vid="{2360C6F5-8008-4751-80D4-64FB974A1F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haredContentType xmlns="Microsoft.SharePoint.Taxonomy.ContentTypeSync" SourceId="02f74cf1-ae9f-400d-bc52-3bcd3a9e177f" ContentTypeId="0x0101" PreviousValue="false"/>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609BE27B162E947B0D43D6A51BF2058" ma:contentTypeVersion="17" ma:contentTypeDescription="Create a new document." ma:contentTypeScope="" ma:versionID="4939e74133305f99755ae3ee6cf12f8e">
  <xsd:schema xmlns:xsd="http://www.w3.org/2001/XMLSchema" xmlns:xs="http://www.w3.org/2001/XMLSchema" xmlns:p="http://schemas.microsoft.com/office/2006/metadata/properties" xmlns:ns3="c2f7fe11-c6a1-424c-99fb-3a13df31da94" xmlns:ns4="6f519b2c-7700-4e2a-bbef-a70d0128f2b6" targetNamespace="http://schemas.microsoft.com/office/2006/metadata/properties" ma:root="true" ma:fieldsID="5d6e918331d59900c8c371b1510b7e34" ns3:_="" ns4:_="">
    <xsd:import namespace="c2f7fe11-c6a1-424c-99fb-3a13df31da94"/>
    <xsd:import namespace="6f519b2c-7700-4e2a-bbef-a70d0128f2b6"/>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DateTaken" minOccurs="0"/>
                <xsd:element ref="ns4:MediaServiceOCR"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f7fe11-c6a1-424c-99fb-3a13df31da94"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519b2c-7700-4e2a-bbef-a70d0128f2b6"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C7A4AD3-B591-4675-BF68-F56ACC2DD958}">
  <ds:schemaRefs>
    <ds:schemaRef ds:uri="Microsoft.SharePoint.Taxonomy.ContentTypeSync"/>
  </ds:schemaRefs>
</ds:datastoreItem>
</file>

<file path=customXml/itemProps2.xml><?xml version="1.0" encoding="utf-8"?>
<ds:datastoreItem xmlns:ds="http://schemas.openxmlformats.org/officeDocument/2006/customXml" ds:itemID="{EDA2CCF5-7E35-403A-8612-9BA4F7F979E8}">
  <ds:schemaRefs>
    <ds:schemaRef ds:uri="http://schemas.microsoft.com/sharepoint/v3/contenttype/forms"/>
  </ds:schemaRefs>
</ds:datastoreItem>
</file>

<file path=customXml/itemProps3.xml><?xml version="1.0" encoding="utf-8"?>
<ds:datastoreItem xmlns:ds="http://schemas.openxmlformats.org/officeDocument/2006/customXml" ds:itemID="{ED871B8D-AA7F-4889-9252-B404694205CE}">
  <ds:schemaRefs>
    <ds:schemaRef ds:uri="6f519b2c-7700-4e2a-bbef-a70d0128f2b6"/>
    <ds:schemaRef ds:uri="c2f7fe11-c6a1-424c-99fb-3a13df31da9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customXml/itemProps4.xml><?xml version="1.0" encoding="utf-8"?>
<ds:datastoreItem xmlns:ds="http://schemas.openxmlformats.org/officeDocument/2006/customXml" ds:itemID="{21EB9FB5-ED2E-4981-A76E-08A082B286E6}">
  <ds:schemaRefs>
    <ds:schemaRef ds:uri="http://schemas.microsoft.com/office/2006/metadata/properties"/>
    <ds:schemaRef ds:uri="http://schemas.microsoft.com/office/infopath/2007/PartnerControls"/>
    <ds:schemaRef ds:uri="http://www.w3.org/2000/xmlns/"/>
  </ds:schemaRefs>
</ds:datastoreItem>
</file>

<file path=docProps/app.xml><?xml version="1.0" encoding="utf-8"?>
<Properties xmlns="http://schemas.openxmlformats.org/officeDocument/2006/extended-properties" xmlns:vt="http://schemas.openxmlformats.org/officeDocument/2006/docPropsVTypes">
  <TotalTime>4873</TotalTime>
  <Words>1934</Words>
  <Application>Microsoft Office PowerPoint</Application>
  <PresentationFormat>Widescreen</PresentationFormat>
  <Paragraphs>329</Paragraphs>
  <Slides>24</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Equinor</vt:lpstr>
      <vt:lpstr>Equinor Medium</vt:lpstr>
      <vt:lpstr>Office-tema</vt:lpstr>
      <vt:lpstr>Sharing seismic interpretation data using OSDU Reservoir Domain Data Types: RESQML </vt:lpstr>
      <vt:lpstr>Objective and scope</vt:lpstr>
      <vt:lpstr>RESQML is …</vt:lpstr>
      <vt:lpstr>RESQML: characteristics and benefits</vt:lpstr>
      <vt:lpstr>Data model: OSDU Schema definitions based on RESQML ontology </vt:lpstr>
      <vt:lpstr>Object reference and multiple interpretations</vt:lpstr>
      <vt:lpstr>Topology and RESQML </vt:lpstr>
      <vt:lpstr>Demo import &amp; export: horizons, faults, structural framework</vt:lpstr>
      <vt:lpstr>Data Transfer options</vt:lpstr>
      <vt:lpstr>Developing for RESQML - Resources </vt:lpstr>
      <vt:lpstr>Use case definition for POC – Open discussion </vt:lpstr>
      <vt:lpstr>Main RESQML types and  OSDU Work Product Component equivalents</vt:lpstr>
      <vt:lpstr>Surface interpretations and their representations as WPC</vt:lpstr>
      <vt:lpstr>UnsealedSurfaceFramework WPC </vt:lpstr>
      <vt:lpstr>From Horizon &amp; FaultInterpretation to StructuralOrganizationInterpretation </vt:lpstr>
      <vt:lpstr>RESQML and WPC StructuralOrganizationInterpretation </vt:lpstr>
      <vt:lpstr>Seismic horizon interpretations in seismic and in reservoir modelling domain</vt:lpstr>
      <vt:lpstr>Seismic fault interpretations in seismic and in reservoir modelling domain</vt:lpstr>
      <vt:lpstr>PowerPoint Presentation</vt:lpstr>
      <vt:lpstr>Example epc file</vt:lpstr>
      <vt:lpstr>PowerPoint Presentation</vt:lpstr>
      <vt:lpstr>PowerPoint Presentation</vt:lpstr>
      <vt:lpstr>New in RESQML 2.2, released 2022</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Reservoir DDMS: An ensemble scenario involving two services</dc:title>
  <dc:creator>Marcus Apel</dc:creator>
  <cp:lastModifiedBy>Marcus Apel</cp:lastModifiedBy>
  <cp:revision>8</cp:revision>
  <dcterms:created xsi:type="dcterms:W3CDTF">2020-09-18T10:29:15Z</dcterms:created>
  <dcterms:modified xsi:type="dcterms:W3CDTF">2023-06-01T11:13:18Z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0x010100A609BE27B162E947B0D43D6A51BF2058</vt:lpwstr>
  </property>
  <property fmtid="{D5CDD505-2E9C-101B-9397-08002B2CF9AE}" pid="3" name="ClassificationWatermarkLocations">
    <vt:lpwstr>Office-tema:16\Theme1:16</vt:lpwstr>
  </property>
  <property fmtid="{D5CDD505-2E9C-101B-9397-08002B2CF9AE}" pid="4" name="ClassificationWatermarkText">
    <vt:lpwstr>Confidential</vt:lpwstr>
  </property>
  <property fmtid="{D5CDD505-2E9C-101B-9397-08002B2CF9AE}" pid="5" name="MSIP_Label_5847f81c-424d-4a98-a86b-e0a3947ee47c_Enabled">
    <vt:lpwstr>true</vt:lpwstr>
  </property>
  <property fmtid="{D5CDD505-2E9C-101B-9397-08002B2CF9AE}" pid="6" name="MSIP_Label_5847f81c-424d-4a98-a86b-e0a3947ee47c_SetDate">
    <vt:lpwstr>2020-09-30T11:18:04Z</vt:lpwstr>
  </property>
  <property fmtid="{D5CDD505-2E9C-101B-9397-08002B2CF9AE}" pid="7" name="MSIP_Label_5847f81c-424d-4a98-a86b-e0a3947ee47c_Method">
    <vt:lpwstr>Privileged</vt:lpwstr>
  </property>
  <property fmtid="{D5CDD505-2E9C-101B-9397-08002B2CF9AE}" pid="8" name="MSIP_Label_5847f81c-424d-4a98-a86b-e0a3947ee47c_Name">
    <vt:lpwstr>GB_POC_Open</vt:lpwstr>
  </property>
  <property fmtid="{D5CDD505-2E9C-101B-9397-08002B2CF9AE}" pid="9" name="MSIP_Label_5847f81c-424d-4a98-a86b-e0a3947ee47c_SiteId">
    <vt:lpwstr>3aa4a235-b6e2-48d5-9195-7fcf05b459b0</vt:lpwstr>
  </property>
  <property fmtid="{D5CDD505-2E9C-101B-9397-08002B2CF9AE}" pid="10" name="MSIP_Label_5847f81c-424d-4a98-a86b-e0a3947ee47c_ActionId">
    <vt:lpwstr>96dc2b9c-e269-4f3e-9803-0000df2699a1</vt:lpwstr>
  </property>
  <property fmtid="{D5CDD505-2E9C-101B-9397-08002B2CF9AE}" pid="11" name="MSIP_Label_5847f81c-424d-4a98-a86b-e0a3947ee47c_ContentBits">
    <vt:lpwstr>2</vt:lpwstr>
  </property>
  <property fmtid="{D5CDD505-2E9C-101B-9397-08002B2CF9AE}" pid="12" name="ClassificationContentMarkingFooterLocations">
    <vt:lpwstr>Office-tema:15\Theme1:15</vt:lpwstr>
  </property>
  <property fmtid="{D5CDD505-2E9C-101B-9397-08002B2CF9AE}" pid="13" name="ClassificationContentMarkingFooterText">
    <vt:lpwstr>Security Classification : GB Open</vt:lpwstr>
  </property>
</Properties>
</file>

<file path=docProps/thumbnail.jpeg>
</file>